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  <p:sldMasterId id="2147483701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</p:sldIdLst>
  <p:sldSz cx="9144000" cy="5143500" type="screen16x9"/>
  <p:notesSz cx="6858000" cy="9144000"/>
  <p:embeddedFontLst>
    <p:embeddedFont>
      <p:font typeface="Roboto" panose="020000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2" autoAdjust="0"/>
    <p:restoredTop sz="94668"/>
  </p:normalViewPr>
  <p:slideViewPr>
    <p:cSldViewPr snapToGrid="0">
      <p:cViewPr varScale="1">
        <p:scale>
          <a:sx n="124" d="100"/>
          <a:sy n="124" d="100"/>
        </p:scale>
        <p:origin x="192" y="4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c12b8f814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c12b8f814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bb7e31cca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bb7e31cca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c12b8f814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c12b8f814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bb7e31cca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bb7e31cca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c12b8f814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c12b8f814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bb7e31cca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bb7e31cca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c12b8f814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c12b8f814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bb7e31cca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bb7e31cca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c12b8f814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c12b8f814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bea62151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bea62151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bb7b95516c_0_1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bb7b95516c_0_1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bcf704bd86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bcf704bd86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c14d3be2a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c14d3be2a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79c1218dc0_0_5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79c1218dc0_0_5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79c1218dc0_0_5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79c1218dc0_0_5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79c1218dc0_0_4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79c1218dc0_0_4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bb7b95516c_0_20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bb7b95516c_0_20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bb7b95516c_0_1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bb7b95516c_0_1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beba1f10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beba1f10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bebad9a16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bebad9a16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bebad9a16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bebad9a16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bb7b95516c_0_1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bb7b95516c_0_1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bb7b95516c_0_2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bb7b95516c_0_2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bb7b95516c_0_1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bb7b95516c_0_1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bebad9a16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bebad9a16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79c1218dc0_0_1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79c1218dc0_0_1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bebad9a1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bebad9a1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bcf704bd86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bcf704bd86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c14d3be2a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c14d3be2a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bb7b95516c_0_2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bb7b95516c_0_2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bb7b95516c_0_1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bb7b95516c_0_1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bb7b95516c_0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bb7b95516c_0_1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bb7b95516c_0_1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bb7b95516c_0_1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bb7b95516c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bb7b95516c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bb7b95516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bb7b95516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bb7b95516c_0_1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bb7b95516c_0_1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bb7b95516c_0_1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bb7b95516c_0_1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bb7b95516c_0_1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bb7b95516c_0_1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ba3411b55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ba3411b55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bb7b95516c_0_9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bb7b95516c_0_9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bb7b95516c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bb7b95516c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bb7b95516c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bb7b95516c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79c1218dc0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79c1218dc0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bb7b95516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bb7b95516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bdbe16dd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bdbe16dd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bb7e31cca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bb7e31cca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c12b8f81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c12b8f81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bb7e31cca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bb7e31cca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9">
  <p:cSld name="AUTOLAYOUT_16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4852825" y="233150"/>
            <a:ext cx="4016400" cy="118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4852900" y="1672727"/>
            <a:ext cx="4016400" cy="299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2">
  <p:cSld name="AUTOLAYOUT_19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11700" y="638175"/>
            <a:ext cx="4512000" cy="191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17150" y="2752725"/>
            <a:ext cx="4512000" cy="166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3">
  <p:cSld name="AUTOLAYOUT_20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049113" y="307825"/>
            <a:ext cx="4779300" cy="14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4054888" y="1808125"/>
            <a:ext cx="4779300" cy="276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_21"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6"/>
          <p:cNvSpPr/>
          <p:nvPr/>
        </p:nvSpPr>
        <p:spPr>
          <a:xfrm>
            <a:off x="172350" y="152100"/>
            <a:ext cx="5418600" cy="3416100"/>
          </a:xfrm>
          <a:prstGeom prst="rect">
            <a:avLst/>
          </a:prstGeom>
          <a:solidFill>
            <a:srgbClr val="FFF4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6"/>
          <p:cNvSpPr/>
          <p:nvPr/>
        </p:nvSpPr>
        <p:spPr>
          <a:xfrm>
            <a:off x="172350" y="3694325"/>
            <a:ext cx="8811900" cy="1296900"/>
          </a:xfrm>
          <a:prstGeom prst="rect">
            <a:avLst/>
          </a:prstGeom>
          <a:solidFill>
            <a:srgbClr val="DEB7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ctrTitle"/>
          </p:nvPr>
        </p:nvSpPr>
        <p:spPr>
          <a:xfrm>
            <a:off x="822425" y="674525"/>
            <a:ext cx="4254000" cy="236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15A"/>
              </a:buClr>
              <a:buSzPts val="3600"/>
              <a:buNone/>
              <a:defRPr sz="3600" b="1">
                <a:solidFill>
                  <a:srgbClr val="6361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15A"/>
              </a:buClr>
              <a:buSzPts val="3600"/>
              <a:buNone/>
              <a:defRPr sz="3600" b="1">
                <a:solidFill>
                  <a:srgbClr val="63615A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15A"/>
              </a:buClr>
              <a:buSzPts val="3600"/>
              <a:buNone/>
              <a:defRPr sz="3600" b="1">
                <a:solidFill>
                  <a:srgbClr val="63615A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15A"/>
              </a:buClr>
              <a:buSzPts val="3600"/>
              <a:buNone/>
              <a:defRPr sz="3600" b="1">
                <a:solidFill>
                  <a:srgbClr val="63615A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15A"/>
              </a:buClr>
              <a:buSzPts val="3600"/>
              <a:buNone/>
              <a:defRPr sz="3600" b="1">
                <a:solidFill>
                  <a:srgbClr val="63615A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15A"/>
              </a:buClr>
              <a:buSzPts val="3600"/>
              <a:buNone/>
              <a:defRPr sz="3600" b="1">
                <a:solidFill>
                  <a:srgbClr val="63615A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15A"/>
              </a:buClr>
              <a:buSzPts val="3600"/>
              <a:buNone/>
              <a:defRPr sz="3600" b="1">
                <a:solidFill>
                  <a:srgbClr val="63615A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15A"/>
              </a:buClr>
              <a:buSzPts val="3600"/>
              <a:buNone/>
              <a:defRPr sz="3600" b="1">
                <a:solidFill>
                  <a:srgbClr val="63615A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15A"/>
              </a:buClr>
              <a:buSzPts val="3600"/>
              <a:buNone/>
              <a:defRPr sz="3600" b="1">
                <a:solidFill>
                  <a:srgbClr val="63615A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822425" y="3975600"/>
            <a:ext cx="4026600" cy="76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43434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AUTOLAYOUT_25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29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7"/>
          <p:cNvPicPr preferRelativeResize="0"/>
          <p:nvPr/>
        </p:nvPicPr>
        <p:blipFill rotWithShape="1">
          <a:blip r:embed="rId2">
            <a:alphaModFix/>
          </a:blip>
          <a:srcRect l="38684"/>
          <a:stretch/>
        </p:blipFill>
        <p:spPr>
          <a:xfrm>
            <a:off x="2291" y="1007350"/>
            <a:ext cx="1272100" cy="312880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ctrTitle"/>
          </p:nvPr>
        </p:nvSpPr>
        <p:spPr>
          <a:xfrm>
            <a:off x="1884750" y="711325"/>
            <a:ext cx="6947700" cy="99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1884750" y="1825575"/>
            <a:ext cx="6947700" cy="27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AUTOLAYOUT_26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-3"/>
            <a:ext cx="91440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3868225" y="406900"/>
            <a:ext cx="4482600" cy="15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3868318" y="2053723"/>
            <a:ext cx="4482600" cy="237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6">
  <p:cSld name="AUTOLAYOUT_27">
    <p:bg>
      <p:bgPr>
        <a:solidFill>
          <a:srgbClr val="FFFFFF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9"/>
          <p:cNvSpPr/>
          <p:nvPr/>
        </p:nvSpPr>
        <p:spPr>
          <a:xfrm>
            <a:off x="0" y="0"/>
            <a:ext cx="3585000" cy="5143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9"/>
          <p:cNvSpPr/>
          <p:nvPr/>
        </p:nvSpPr>
        <p:spPr>
          <a:xfrm>
            <a:off x="4108825" y="636500"/>
            <a:ext cx="1944900" cy="579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9"/>
          <p:cNvSpPr/>
          <p:nvPr/>
        </p:nvSpPr>
        <p:spPr>
          <a:xfrm>
            <a:off x="388425" y="636500"/>
            <a:ext cx="2789700" cy="5790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308775" y="770525"/>
            <a:ext cx="2866800" cy="37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4022850" y="770525"/>
            <a:ext cx="4919400" cy="381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7">
  <p:cSld name="AUTOLAYOUT_28"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0"/>
          <p:cNvSpPr/>
          <p:nvPr/>
        </p:nvSpPr>
        <p:spPr>
          <a:xfrm>
            <a:off x="0" y="0"/>
            <a:ext cx="3585000" cy="5143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0"/>
          <p:cNvSpPr/>
          <p:nvPr/>
        </p:nvSpPr>
        <p:spPr>
          <a:xfrm>
            <a:off x="4108825" y="636500"/>
            <a:ext cx="1944900" cy="579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0"/>
          <p:cNvSpPr/>
          <p:nvPr/>
        </p:nvSpPr>
        <p:spPr>
          <a:xfrm>
            <a:off x="388425" y="636500"/>
            <a:ext cx="2789700" cy="57900"/>
          </a:xfrm>
          <a:prstGeom prst="rect">
            <a:avLst/>
          </a:prstGeom>
          <a:solidFill>
            <a:srgbClr val="FF9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308775" y="770525"/>
            <a:ext cx="2866800" cy="37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4022850" y="770525"/>
            <a:ext cx="4919400" cy="381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8">
  <p:cSld name="AUTOLAYOUT_29"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1"/>
          <p:cNvSpPr/>
          <p:nvPr/>
        </p:nvSpPr>
        <p:spPr>
          <a:xfrm>
            <a:off x="-25" y="0"/>
            <a:ext cx="9144000" cy="1741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1"/>
          <p:cNvSpPr/>
          <p:nvPr/>
        </p:nvSpPr>
        <p:spPr>
          <a:xfrm>
            <a:off x="6551675" y="0"/>
            <a:ext cx="2592300" cy="1741500"/>
          </a:xfrm>
          <a:prstGeom prst="rect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1"/>
          <p:cNvSpPr/>
          <p:nvPr/>
        </p:nvSpPr>
        <p:spPr>
          <a:xfrm rot="10800000">
            <a:off x="3991228" y="0"/>
            <a:ext cx="1727100" cy="1741500"/>
          </a:xfrm>
          <a:prstGeom prst="flowChartDelay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1"/>
          <p:cNvSpPr/>
          <p:nvPr/>
        </p:nvSpPr>
        <p:spPr>
          <a:xfrm rot="10800000">
            <a:off x="3991228" y="0"/>
            <a:ext cx="1727100" cy="1741500"/>
          </a:xfrm>
          <a:prstGeom prst="flowChartDelay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1"/>
          <p:cNvSpPr/>
          <p:nvPr/>
        </p:nvSpPr>
        <p:spPr>
          <a:xfrm rot="10800000">
            <a:off x="4431837" y="0"/>
            <a:ext cx="1727100" cy="1741500"/>
          </a:xfrm>
          <a:prstGeom prst="flowChartDelay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1"/>
          <p:cNvSpPr/>
          <p:nvPr/>
        </p:nvSpPr>
        <p:spPr>
          <a:xfrm rot="10800000">
            <a:off x="4431837" y="0"/>
            <a:ext cx="1727100" cy="1741500"/>
          </a:xfrm>
          <a:prstGeom prst="flowChartDelay">
            <a:avLst/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1"/>
          <p:cNvSpPr/>
          <p:nvPr/>
        </p:nvSpPr>
        <p:spPr>
          <a:xfrm rot="10800000">
            <a:off x="4856511" y="0"/>
            <a:ext cx="1727100" cy="1741500"/>
          </a:xfrm>
          <a:prstGeom prst="flowChartDelay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1"/>
          <p:cNvSpPr/>
          <p:nvPr/>
        </p:nvSpPr>
        <p:spPr>
          <a:xfrm rot="10800000">
            <a:off x="4856511" y="0"/>
            <a:ext cx="1727100" cy="1741500"/>
          </a:xfrm>
          <a:prstGeom prst="flowChartDelay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3559500" cy="13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0">
  <p:cSld name="AUTOLAYOUT_30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/>
          <p:nvPr/>
        </p:nvSpPr>
        <p:spPr>
          <a:xfrm>
            <a:off x="-100" y="-125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2"/>
          <p:cNvSpPr/>
          <p:nvPr/>
        </p:nvSpPr>
        <p:spPr>
          <a:xfrm>
            <a:off x="0" y="0"/>
            <a:ext cx="3789300" cy="5143500"/>
          </a:xfrm>
          <a:prstGeom prst="rect">
            <a:avLst/>
          </a:prstGeom>
          <a:solidFill>
            <a:srgbClr val="C6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265500" y="316700"/>
            <a:ext cx="3163500" cy="26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4283675" y="316700"/>
            <a:ext cx="4407300" cy="383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1">
  <p:cSld name="AUTOLAYOUT_31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3"/>
          <p:cNvSpPr/>
          <p:nvPr/>
        </p:nvSpPr>
        <p:spPr>
          <a:xfrm>
            <a:off x="0" y="0"/>
            <a:ext cx="3585000" cy="5143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3"/>
          <p:cNvSpPr/>
          <p:nvPr/>
        </p:nvSpPr>
        <p:spPr>
          <a:xfrm>
            <a:off x="4108825" y="636500"/>
            <a:ext cx="1944900" cy="5790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3"/>
          <p:cNvSpPr/>
          <p:nvPr/>
        </p:nvSpPr>
        <p:spPr>
          <a:xfrm>
            <a:off x="388425" y="636500"/>
            <a:ext cx="2789700" cy="5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308775" y="770525"/>
            <a:ext cx="2866800" cy="375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4022850" y="770525"/>
            <a:ext cx="4919400" cy="381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0">
  <p:cSld name="AUTOLAYOUT_38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4"/>
          <p:cNvSpPr/>
          <p:nvPr/>
        </p:nvSpPr>
        <p:spPr>
          <a:xfrm>
            <a:off x="3341300" y="314875"/>
            <a:ext cx="5486400" cy="451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3341300" y="314875"/>
            <a:ext cx="5486400" cy="11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1">
  <p:cSld name="AUTOLAYOUT_39">
    <p:bg>
      <p:bgPr>
        <a:solidFill>
          <a:srgbClr val="FFFFFF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"/>
          <p:cNvSpPr/>
          <p:nvPr/>
        </p:nvSpPr>
        <p:spPr>
          <a:xfrm>
            <a:off x="-25" y="0"/>
            <a:ext cx="9144000" cy="1741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6551675" y="0"/>
            <a:ext cx="2592300" cy="1741500"/>
          </a:xfrm>
          <a:prstGeom prst="rect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/>
          <p:nvPr/>
        </p:nvSpPr>
        <p:spPr>
          <a:xfrm rot="10800000">
            <a:off x="3991228" y="0"/>
            <a:ext cx="1727100" cy="17415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 rot="10800000">
            <a:off x="3991228" y="0"/>
            <a:ext cx="1727100" cy="1741500"/>
          </a:xfrm>
          <a:prstGeom prst="flowChartDelay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 rot="10800000">
            <a:off x="4431837" y="0"/>
            <a:ext cx="1727100" cy="17415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5"/>
          <p:cNvSpPr/>
          <p:nvPr/>
        </p:nvSpPr>
        <p:spPr>
          <a:xfrm rot="10800000">
            <a:off x="4431837" y="0"/>
            <a:ext cx="1727100" cy="1741500"/>
          </a:xfrm>
          <a:prstGeom prst="flowChartDelay">
            <a:avLst/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5"/>
          <p:cNvSpPr/>
          <p:nvPr/>
        </p:nvSpPr>
        <p:spPr>
          <a:xfrm rot="10800000">
            <a:off x="4856511" y="0"/>
            <a:ext cx="1727100" cy="1741500"/>
          </a:xfrm>
          <a:prstGeom prst="flowChartDelay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/>
          <p:nvPr/>
        </p:nvSpPr>
        <p:spPr>
          <a:xfrm rot="10800000">
            <a:off x="4856511" y="0"/>
            <a:ext cx="1727100" cy="1741500"/>
          </a:xfrm>
          <a:prstGeom prst="flowChartDelay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3559500" cy="13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2">
  <p:cSld name="AUTOLAYOUT_40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29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2">
            <a:alphaModFix/>
          </a:blip>
          <a:srcRect l="38684"/>
          <a:stretch/>
        </p:blipFill>
        <p:spPr>
          <a:xfrm>
            <a:off x="2291" y="1007350"/>
            <a:ext cx="1272100" cy="312880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>
            <a:spLocks noGrp="1"/>
          </p:cNvSpPr>
          <p:nvPr>
            <p:ph type="ctrTitle"/>
          </p:nvPr>
        </p:nvSpPr>
        <p:spPr>
          <a:xfrm>
            <a:off x="1884750" y="711325"/>
            <a:ext cx="6947700" cy="99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1"/>
          </p:nvPr>
        </p:nvSpPr>
        <p:spPr>
          <a:xfrm>
            <a:off x="1884750" y="1825575"/>
            <a:ext cx="6947700" cy="27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3">
  <p:cSld name="AUTOLAYOUT_4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EA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6" name="Google Shape;156;p27"/>
          <p:cNvCxnSpPr/>
          <p:nvPr/>
        </p:nvCxnSpPr>
        <p:spPr>
          <a:xfrm rot="10800000">
            <a:off x="398200" y="977175"/>
            <a:ext cx="505800" cy="0"/>
          </a:xfrm>
          <a:prstGeom prst="straightConnector1">
            <a:avLst/>
          </a:prstGeom>
          <a:noFill/>
          <a:ln w="19050" cap="flat" cmpd="sng">
            <a:solidFill>
              <a:srgbClr val="FF582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311700" y="1153900"/>
            <a:ext cx="2655000" cy="85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body" idx="1"/>
          </p:nvPr>
        </p:nvSpPr>
        <p:spPr>
          <a:xfrm>
            <a:off x="311700" y="2022050"/>
            <a:ext cx="2655000" cy="292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000">
                <a:solidFill>
                  <a:srgbClr val="434343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000">
                <a:solidFill>
                  <a:srgbClr val="434343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■"/>
              <a:defRPr sz="1000">
                <a:solidFill>
                  <a:srgbClr val="434343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000">
                <a:solidFill>
                  <a:srgbClr val="434343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000">
                <a:solidFill>
                  <a:srgbClr val="434343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■"/>
              <a:defRPr sz="1000">
                <a:solidFill>
                  <a:srgbClr val="434343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●"/>
              <a:defRPr sz="1000">
                <a:solidFill>
                  <a:srgbClr val="434343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○"/>
              <a:defRPr sz="1000">
                <a:solidFill>
                  <a:srgbClr val="434343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Char char="■"/>
              <a:defRPr sz="1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4">
  <p:cSld name="AUTOLAYOUT_42"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8"/>
          <p:cNvSpPr/>
          <p:nvPr/>
        </p:nvSpPr>
        <p:spPr>
          <a:xfrm>
            <a:off x="-29" y="0"/>
            <a:ext cx="9144000" cy="1741500"/>
          </a:xfrm>
          <a:prstGeom prst="rect">
            <a:avLst/>
          </a:prstGeom>
          <a:solidFill>
            <a:srgbClr val="336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8"/>
          <p:cNvSpPr/>
          <p:nvPr/>
        </p:nvSpPr>
        <p:spPr>
          <a:xfrm rot="-5400000">
            <a:off x="7406225" y="300"/>
            <a:ext cx="1738200" cy="1737300"/>
          </a:xfrm>
          <a:prstGeom prst="rtTriangle">
            <a:avLst/>
          </a:prstGeom>
          <a:solidFill>
            <a:srgbClr val="FFFFFF">
              <a:alpha val="4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  <a:defRPr sz="1800">
                <a:solidFill>
                  <a:srgbClr val="61616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5">
  <p:cSld name="AUTOLAYOUT_43">
    <p:bg>
      <p:bgPr>
        <a:solidFill>
          <a:srgbClr val="FFFFFF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29"/>
          <p:cNvGrpSpPr/>
          <p:nvPr/>
        </p:nvGrpSpPr>
        <p:grpSpPr>
          <a:xfrm>
            <a:off x="0" y="0"/>
            <a:ext cx="4316700" cy="5143500"/>
            <a:chOff x="0" y="0"/>
            <a:chExt cx="4316700" cy="5143500"/>
          </a:xfrm>
        </p:grpSpPr>
        <p:sp>
          <p:nvSpPr>
            <p:cNvPr id="170" name="Google Shape;170;p29"/>
            <p:cNvSpPr/>
            <p:nvPr/>
          </p:nvSpPr>
          <p:spPr>
            <a:xfrm>
              <a:off x="0" y="0"/>
              <a:ext cx="4316700" cy="5143500"/>
            </a:xfrm>
            <a:prstGeom prst="rect">
              <a:avLst/>
            </a:prstGeom>
            <a:solidFill>
              <a:srgbClr val="284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386075" y="4599625"/>
              <a:ext cx="13545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841363" y="4599625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1142492" y="4599625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3875425" y="381000"/>
              <a:ext cx="142800" cy="137700"/>
            </a:xfrm>
            <a:prstGeom prst="rect">
              <a:avLst/>
            </a:prstGeom>
            <a:solidFill>
              <a:srgbClr val="92C1E8"/>
            </a:solidFill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3732625" y="518700"/>
              <a:ext cx="142800" cy="137700"/>
            </a:xfrm>
            <a:prstGeom prst="rect">
              <a:avLst/>
            </a:prstGeom>
            <a:noFill/>
            <a:ln w="9525" cap="flat" cmpd="sng">
              <a:solidFill>
                <a:srgbClr val="92C1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11725" y="653326"/>
            <a:ext cx="3706500" cy="33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4620575" y="653325"/>
            <a:ext cx="4211700" cy="374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200"/>
              <a:buChar char="●"/>
              <a:defRPr sz="1200">
                <a:solidFill>
                  <a:srgbClr val="284F7D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●"/>
              <a:defRPr sz="1000">
                <a:solidFill>
                  <a:srgbClr val="284F7D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○"/>
              <a:defRPr sz="1000">
                <a:solidFill>
                  <a:srgbClr val="284F7D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4F7D"/>
              </a:buClr>
              <a:buSzPts val="1000"/>
              <a:buChar char="■"/>
              <a:defRPr sz="1000">
                <a:solidFill>
                  <a:srgbClr val="284F7D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45">
    <p:bg>
      <p:bgPr>
        <a:solidFill>
          <a:srgbClr val="FFFFFF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body" idx="1"/>
          </p:nvPr>
        </p:nvSpPr>
        <p:spPr>
          <a:xfrm>
            <a:off x="291975" y="1854951"/>
            <a:ext cx="48135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AUTOLAYOUT_47">
    <p:bg>
      <p:bgPr>
        <a:solidFill>
          <a:srgbClr val="2D3142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D31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1"/>
          <p:cNvSpPr/>
          <p:nvPr/>
        </p:nvSpPr>
        <p:spPr>
          <a:xfrm>
            <a:off x="336579" y="333100"/>
            <a:ext cx="8470800" cy="4505700"/>
          </a:xfrm>
          <a:prstGeom prst="rect">
            <a:avLst/>
          </a:prstGeom>
          <a:solidFill>
            <a:srgbClr val="2D314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1"/>
          <p:cNvSpPr/>
          <p:nvPr/>
        </p:nvSpPr>
        <p:spPr>
          <a:xfrm>
            <a:off x="141725" y="656801"/>
            <a:ext cx="8860500" cy="3858300"/>
          </a:xfrm>
          <a:prstGeom prst="rect">
            <a:avLst/>
          </a:prstGeom>
          <a:solidFill>
            <a:srgbClr val="2D31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/>
          </p:nvPr>
        </p:nvSpPr>
        <p:spPr>
          <a:xfrm>
            <a:off x="813263" y="977425"/>
            <a:ext cx="4252200" cy="159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000"/>
              <a:buNone/>
              <a:defRPr sz="3000" b="1">
                <a:solidFill>
                  <a:srgbClr val="F2D7EE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200"/>
              <a:buNone/>
              <a:defRPr sz="3200" b="1">
                <a:solidFill>
                  <a:srgbClr val="F2D7EE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200"/>
              <a:buNone/>
              <a:defRPr sz="3200" b="1">
                <a:solidFill>
                  <a:srgbClr val="F2D7EE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200"/>
              <a:buNone/>
              <a:defRPr sz="3200" b="1">
                <a:solidFill>
                  <a:srgbClr val="F2D7EE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200"/>
              <a:buNone/>
              <a:defRPr sz="3200" b="1">
                <a:solidFill>
                  <a:srgbClr val="F2D7EE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200"/>
              <a:buNone/>
              <a:defRPr sz="3200" b="1">
                <a:solidFill>
                  <a:srgbClr val="F2D7EE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200"/>
              <a:buNone/>
              <a:defRPr sz="3200" b="1">
                <a:solidFill>
                  <a:srgbClr val="F2D7EE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200"/>
              <a:buNone/>
              <a:defRPr sz="3200" b="1">
                <a:solidFill>
                  <a:srgbClr val="F2D7EE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3200"/>
              <a:buNone/>
              <a:defRPr sz="3200" b="1">
                <a:solidFill>
                  <a:srgbClr val="F2D7EE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body" idx="1"/>
          </p:nvPr>
        </p:nvSpPr>
        <p:spPr>
          <a:xfrm>
            <a:off x="813263" y="2651475"/>
            <a:ext cx="4252200" cy="154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1400"/>
              <a:buChar char="●"/>
              <a:defRPr sz="1400">
                <a:solidFill>
                  <a:srgbClr val="F2D7EE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1200"/>
              <a:buChar char="○"/>
              <a:defRPr sz="1200">
                <a:solidFill>
                  <a:srgbClr val="F2D7EE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1200"/>
              <a:buChar char="■"/>
              <a:defRPr sz="1200">
                <a:solidFill>
                  <a:srgbClr val="F2D7EE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1200"/>
              <a:buChar char="●"/>
              <a:defRPr sz="1200">
                <a:solidFill>
                  <a:srgbClr val="F2D7EE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1200"/>
              <a:buChar char="○"/>
              <a:defRPr sz="1200">
                <a:solidFill>
                  <a:srgbClr val="F2D7EE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1200"/>
              <a:buChar char="■"/>
              <a:defRPr sz="1200">
                <a:solidFill>
                  <a:srgbClr val="F2D7EE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1200"/>
              <a:buChar char="●"/>
              <a:defRPr sz="1200">
                <a:solidFill>
                  <a:srgbClr val="F2D7EE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1200"/>
              <a:buChar char="○"/>
              <a:defRPr sz="1200">
                <a:solidFill>
                  <a:srgbClr val="F2D7EE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2D7EE"/>
              </a:buClr>
              <a:buSzPts val="1200"/>
              <a:buChar char="■"/>
              <a:defRPr sz="1200">
                <a:solidFill>
                  <a:srgbClr val="F2D7EE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48">
    <p:bg>
      <p:bgPr>
        <a:solidFill>
          <a:srgbClr val="FFFFF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2"/>
          <p:cNvSpPr/>
          <p:nvPr/>
        </p:nvSpPr>
        <p:spPr>
          <a:xfrm>
            <a:off x="4574400" y="0"/>
            <a:ext cx="4569600" cy="51435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2"/>
          <p:cNvSpPr/>
          <p:nvPr/>
        </p:nvSpPr>
        <p:spPr>
          <a:xfrm>
            <a:off x="4844700" y="1040701"/>
            <a:ext cx="4031700" cy="30621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BDBDBD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2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9780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32"/>
          <p:cNvSpPr txBox="1">
            <a:spLocks noGrp="1"/>
          </p:cNvSpPr>
          <p:nvPr>
            <p:ph type="body" idx="1"/>
          </p:nvPr>
        </p:nvSpPr>
        <p:spPr>
          <a:xfrm>
            <a:off x="291950" y="1854951"/>
            <a:ext cx="3978000" cy="257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7">
  <p:cSld name="AUTOLAYOUT_49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/>
          <p:nvPr/>
        </p:nvSpPr>
        <p:spPr>
          <a:xfrm>
            <a:off x="3341300" y="314875"/>
            <a:ext cx="5486400" cy="451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3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solidFill>
            <a:srgbClr val="336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3"/>
          <p:cNvSpPr/>
          <p:nvPr/>
        </p:nvSpPr>
        <p:spPr>
          <a:xfrm>
            <a:off x="3341300" y="314875"/>
            <a:ext cx="5486400" cy="113400"/>
          </a:xfrm>
          <a:prstGeom prst="rect">
            <a:avLst/>
          </a:prstGeom>
          <a:solidFill>
            <a:srgbClr val="336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3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 sz="1400">
                <a:solidFill>
                  <a:srgbClr val="666666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●"/>
              <a:defRPr sz="1200">
                <a:solidFill>
                  <a:srgbClr val="666666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○"/>
              <a:defRPr sz="1200">
                <a:solidFill>
                  <a:srgbClr val="666666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Char char="■"/>
              <a:defRPr sz="12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6666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8">
  <p:cSld name="AUTOLAYOUT_50">
    <p:bg>
      <p:bgPr>
        <a:solidFill>
          <a:srgbClr val="FFFF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4"/>
          <p:cNvSpPr/>
          <p:nvPr/>
        </p:nvSpPr>
        <p:spPr>
          <a:xfrm>
            <a:off x="-29" y="0"/>
            <a:ext cx="9144000" cy="1741500"/>
          </a:xfrm>
          <a:prstGeom prst="rect">
            <a:avLst/>
          </a:prstGeom>
          <a:solidFill>
            <a:srgbClr val="0F9D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4"/>
          <p:cNvSpPr/>
          <p:nvPr/>
        </p:nvSpPr>
        <p:spPr>
          <a:xfrm rot="10800000">
            <a:off x="7697100" y="-25"/>
            <a:ext cx="962400" cy="1741500"/>
          </a:xfrm>
          <a:prstGeom prst="rect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4"/>
          <p:cNvSpPr/>
          <p:nvPr/>
        </p:nvSpPr>
        <p:spPr>
          <a:xfrm rot="10800000">
            <a:off x="5750475" y="-25"/>
            <a:ext cx="1946700" cy="1741500"/>
          </a:xfrm>
          <a:prstGeom prst="rect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4"/>
          <p:cNvSpPr/>
          <p:nvPr/>
        </p:nvSpPr>
        <p:spPr>
          <a:xfrm rot="10800000" flipH="1">
            <a:off x="8659500" y="-25"/>
            <a:ext cx="484500" cy="1741500"/>
          </a:xfrm>
          <a:prstGeom prst="rect">
            <a:avLst/>
          </a:prstGeom>
          <a:solidFill>
            <a:srgbClr val="FFFFFF">
              <a:alpha val="37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800"/>
              <a:buChar char="●"/>
              <a:defRPr sz="1800">
                <a:solidFill>
                  <a:srgbClr val="61616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●"/>
              <a:defRPr sz="1400">
                <a:solidFill>
                  <a:srgbClr val="61616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○"/>
              <a:defRPr sz="1400">
                <a:solidFill>
                  <a:srgbClr val="61616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6161"/>
              </a:buClr>
              <a:buSzPts val="1400"/>
              <a:buChar char="■"/>
              <a:defRPr sz="1400">
                <a:solidFill>
                  <a:srgbClr val="61616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8">
  <p:cSld name="AUTOLAYOUT_5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29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35"/>
          <p:cNvPicPr preferRelativeResize="0"/>
          <p:nvPr/>
        </p:nvPicPr>
        <p:blipFill rotWithShape="1">
          <a:blip r:embed="rId2">
            <a:alphaModFix/>
          </a:blip>
          <a:srcRect l="38684"/>
          <a:stretch/>
        </p:blipFill>
        <p:spPr>
          <a:xfrm>
            <a:off x="2291" y="1007350"/>
            <a:ext cx="1272100" cy="312880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5"/>
          <p:cNvSpPr txBox="1">
            <a:spLocks noGrp="1"/>
          </p:cNvSpPr>
          <p:nvPr>
            <p:ph type="ctrTitle"/>
          </p:nvPr>
        </p:nvSpPr>
        <p:spPr>
          <a:xfrm>
            <a:off x="1884750" y="711325"/>
            <a:ext cx="6947700" cy="99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body" idx="1"/>
          </p:nvPr>
        </p:nvSpPr>
        <p:spPr>
          <a:xfrm>
            <a:off x="1884750" y="1825575"/>
            <a:ext cx="6947700" cy="27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4">
  <p:cSld name="AUTOLAYOUT_52"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6"/>
          <p:cNvSpPr/>
          <p:nvPr/>
        </p:nvSpPr>
        <p:spPr>
          <a:xfrm>
            <a:off x="0" y="0"/>
            <a:ext cx="4568400" cy="5143500"/>
          </a:xfrm>
          <a:prstGeom prst="rect">
            <a:avLst/>
          </a:prstGeom>
          <a:solidFill>
            <a:srgbClr val="546E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6"/>
          <p:cNvSpPr/>
          <p:nvPr/>
        </p:nvSpPr>
        <p:spPr>
          <a:xfrm>
            <a:off x="6795047" y="1762895"/>
            <a:ext cx="143700" cy="143700"/>
          </a:xfrm>
          <a:prstGeom prst="ellipse">
            <a:avLst/>
          </a:prstGeom>
          <a:noFill/>
          <a:ln w="9525" cap="flat" cmpd="sng">
            <a:solidFill>
              <a:srgbClr val="B0BE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6"/>
          <p:cNvSpPr/>
          <p:nvPr/>
        </p:nvSpPr>
        <p:spPr>
          <a:xfrm>
            <a:off x="6795047" y="3236970"/>
            <a:ext cx="143700" cy="143700"/>
          </a:xfrm>
          <a:prstGeom prst="ellipse">
            <a:avLst/>
          </a:prstGeom>
          <a:noFill/>
          <a:ln w="9525" cap="flat" cmpd="sng">
            <a:solidFill>
              <a:srgbClr val="B0BEC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36"/>
          <p:cNvCxnSpPr/>
          <p:nvPr/>
        </p:nvCxnSpPr>
        <p:spPr>
          <a:xfrm>
            <a:off x="4895600" y="1835251"/>
            <a:ext cx="3942600" cy="0"/>
          </a:xfrm>
          <a:prstGeom prst="straightConnector1">
            <a:avLst/>
          </a:prstGeom>
          <a:noFill/>
          <a:ln w="9525" cap="flat" cmpd="sng">
            <a:solidFill>
              <a:srgbClr val="B0BEC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36"/>
          <p:cNvCxnSpPr/>
          <p:nvPr/>
        </p:nvCxnSpPr>
        <p:spPr>
          <a:xfrm>
            <a:off x="4895600" y="3309475"/>
            <a:ext cx="3942600" cy="0"/>
          </a:xfrm>
          <a:prstGeom prst="straightConnector1">
            <a:avLst/>
          </a:prstGeom>
          <a:noFill/>
          <a:ln w="9525" cap="flat" cmpd="sng">
            <a:solidFill>
              <a:srgbClr val="B0BEC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8" name="Google Shape;228;p36"/>
          <p:cNvSpPr txBox="1">
            <a:spLocks noGrp="1"/>
          </p:cNvSpPr>
          <p:nvPr>
            <p:ph type="title"/>
          </p:nvPr>
        </p:nvSpPr>
        <p:spPr>
          <a:xfrm>
            <a:off x="312850" y="482100"/>
            <a:ext cx="3942600" cy="417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36"/>
          <p:cNvSpPr txBox="1">
            <a:spLocks noGrp="1"/>
          </p:cNvSpPr>
          <p:nvPr>
            <p:ph type="body" idx="1"/>
          </p:nvPr>
        </p:nvSpPr>
        <p:spPr>
          <a:xfrm>
            <a:off x="4890475" y="482100"/>
            <a:ext cx="3942600" cy="123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36"/>
          <p:cNvSpPr txBox="1">
            <a:spLocks noGrp="1"/>
          </p:cNvSpPr>
          <p:nvPr>
            <p:ph type="body" idx="2"/>
          </p:nvPr>
        </p:nvSpPr>
        <p:spPr>
          <a:xfrm>
            <a:off x="4895600" y="1956188"/>
            <a:ext cx="3942600" cy="123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3"/>
          </p:nvPr>
        </p:nvSpPr>
        <p:spPr>
          <a:xfrm>
            <a:off x="4890475" y="3430250"/>
            <a:ext cx="3942600" cy="123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61616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7">
  <p:cSld name="AUTOLAYOUT_53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1294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7"/>
          <p:cNvPicPr preferRelativeResize="0"/>
          <p:nvPr/>
        </p:nvPicPr>
        <p:blipFill rotWithShape="1">
          <a:blip r:embed="rId2">
            <a:alphaModFix/>
          </a:blip>
          <a:srcRect l="38684"/>
          <a:stretch/>
        </p:blipFill>
        <p:spPr>
          <a:xfrm>
            <a:off x="2291" y="1007350"/>
            <a:ext cx="1272100" cy="312880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7"/>
          <p:cNvSpPr txBox="1">
            <a:spLocks noGrp="1"/>
          </p:cNvSpPr>
          <p:nvPr>
            <p:ph type="ctrTitle"/>
          </p:nvPr>
        </p:nvSpPr>
        <p:spPr>
          <a:xfrm>
            <a:off x="1884750" y="711325"/>
            <a:ext cx="6818700" cy="99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body" idx="1"/>
          </p:nvPr>
        </p:nvSpPr>
        <p:spPr>
          <a:xfrm>
            <a:off x="1884750" y="1825575"/>
            <a:ext cx="3360600" cy="27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body" idx="2"/>
          </p:nvPr>
        </p:nvSpPr>
        <p:spPr>
          <a:xfrm>
            <a:off x="5342876" y="1825575"/>
            <a:ext cx="3360600" cy="274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5">
  <p:cSld name="AUTOLAYOUT_54">
    <p:bg>
      <p:bgPr>
        <a:solidFill>
          <a:srgbClr val="FFFFFF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8"/>
          <p:cNvSpPr txBox="1">
            <a:spLocks noGrp="1"/>
          </p:cNvSpPr>
          <p:nvPr>
            <p:ph type="title"/>
          </p:nvPr>
        </p:nvSpPr>
        <p:spPr>
          <a:xfrm>
            <a:off x="4049113" y="307825"/>
            <a:ext cx="4779300" cy="141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1129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11294A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11294A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11294A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11294A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11294A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11294A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11294A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rgbClr val="11294A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body" idx="1"/>
          </p:nvPr>
        </p:nvSpPr>
        <p:spPr>
          <a:xfrm>
            <a:off x="4054888" y="1808125"/>
            <a:ext cx="4779300" cy="276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6">
  <p:cSld name="AUTOLAYOUT_55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/>
          <p:nvPr/>
        </p:nvSpPr>
        <p:spPr>
          <a:xfrm>
            <a:off x="-100" y="-125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9"/>
          <p:cNvSpPr/>
          <p:nvPr/>
        </p:nvSpPr>
        <p:spPr>
          <a:xfrm>
            <a:off x="0" y="0"/>
            <a:ext cx="3789300" cy="5143500"/>
          </a:xfrm>
          <a:prstGeom prst="rect">
            <a:avLst/>
          </a:prstGeom>
          <a:solidFill>
            <a:srgbClr val="C6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265500" y="316700"/>
            <a:ext cx="3163500" cy="26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body" idx="1"/>
          </p:nvPr>
        </p:nvSpPr>
        <p:spPr>
          <a:xfrm>
            <a:off x="4283675" y="316700"/>
            <a:ext cx="4407300" cy="383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9">
  <p:cSld name="AUTOLAYOUT_56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/>
          <p:nvPr/>
        </p:nvSpPr>
        <p:spPr>
          <a:xfrm>
            <a:off x="-100" y="-125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40"/>
          <p:cNvSpPr/>
          <p:nvPr/>
        </p:nvSpPr>
        <p:spPr>
          <a:xfrm>
            <a:off x="0" y="0"/>
            <a:ext cx="3789300" cy="5143500"/>
          </a:xfrm>
          <a:prstGeom prst="rect">
            <a:avLst/>
          </a:prstGeom>
          <a:solidFill>
            <a:srgbClr val="C6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40"/>
          <p:cNvSpPr txBox="1">
            <a:spLocks noGrp="1"/>
          </p:cNvSpPr>
          <p:nvPr>
            <p:ph type="title"/>
          </p:nvPr>
        </p:nvSpPr>
        <p:spPr>
          <a:xfrm>
            <a:off x="265500" y="316700"/>
            <a:ext cx="3163500" cy="26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40"/>
          <p:cNvSpPr txBox="1">
            <a:spLocks noGrp="1"/>
          </p:cNvSpPr>
          <p:nvPr>
            <p:ph type="body" idx="1"/>
          </p:nvPr>
        </p:nvSpPr>
        <p:spPr>
          <a:xfrm>
            <a:off x="4283675" y="316700"/>
            <a:ext cx="4407300" cy="383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 sz="1400"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0">
  <p:cSld name="AUTOLAYOUT_57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1"/>
          <p:cNvSpPr/>
          <p:nvPr/>
        </p:nvSpPr>
        <p:spPr>
          <a:xfrm>
            <a:off x="0" y="0"/>
            <a:ext cx="9144000" cy="18534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1"/>
          <p:cNvSpPr/>
          <p:nvPr/>
        </p:nvSpPr>
        <p:spPr>
          <a:xfrm rot="-5400000">
            <a:off x="8350500" y="4274700"/>
            <a:ext cx="792600" cy="7926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1"/>
          <p:cNvSpPr/>
          <p:nvPr/>
        </p:nvSpPr>
        <p:spPr>
          <a:xfrm rot="-5400000">
            <a:off x="7289700" y="0"/>
            <a:ext cx="1853400" cy="1853400"/>
          </a:xfrm>
          <a:prstGeom prst="rtTriangle">
            <a:avLst/>
          </a:prstGeom>
          <a:solidFill>
            <a:srgbClr val="C6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1"/>
          <p:cNvSpPr txBox="1">
            <a:spLocks noGrp="1"/>
          </p:cNvSpPr>
          <p:nvPr>
            <p:ph type="title"/>
          </p:nvPr>
        </p:nvSpPr>
        <p:spPr>
          <a:xfrm>
            <a:off x="311700" y="751700"/>
            <a:ext cx="6721500" cy="100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41"/>
          <p:cNvSpPr txBox="1">
            <a:spLocks noGrp="1"/>
          </p:cNvSpPr>
          <p:nvPr>
            <p:ph type="body" idx="1"/>
          </p:nvPr>
        </p:nvSpPr>
        <p:spPr>
          <a:xfrm>
            <a:off x="311700" y="2069750"/>
            <a:ext cx="8520600" cy="249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4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71" name="Google Shape;271;p4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43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4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44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81" name="Google Shape;281;p44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4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4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44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45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290" name="Google Shape;290;p45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5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5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5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5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95;p4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4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6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1" name="Google Shape;301;p46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2" name="Google Shape;302;p4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9" name="Google Shape;309;p4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49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312" name="Google Shape;312;p49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9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9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9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9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4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4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1" name="Google Shape;321;p5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2" name="Google Shape;322;p50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50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5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1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28" name="Google Shape;328;p5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5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331" name="Google Shape;331;p5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52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7" name="Google Shape;337;p52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5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4"/>
          <p:cNvSpPr/>
          <p:nvPr/>
        </p:nvSpPr>
        <p:spPr>
          <a:xfrm>
            <a:off x="0" y="0"/>
            <a:ext cx="4583400" cy="51435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54"/>
          <p:cNvSpPr txBox="1">
            <a:spLocks noGrp="1"/>
          </p:cNvSpPr>
          <p:nvPr>
            <p:ph type="title"/>
          </p:nvPr>
        </p:nvSpPr>
        <p:spPr>
          <a:xfrm>
            <a:off x="363750" y="554850"/>
            <a:ext cx="3855900" cy="403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body" idx="1"/>
          </p:nvPr>
        </p:nvSpPr>
        <p:spPr>
          <a:xfrm>
            <a:off x="4947374" y="554850"/>
            <a:ext cx="3855900" cy="403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7" name="Google Shape;267;p4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8" name="Google Shape;268;p4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.com/5771181/double-lung-transplant-vaping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5"/>
          <p:cNvPicPr preferRelativeResize="0"/>
          <p:nvPr/>
        </p:nvPicPr>
        <p:blipFill rotWithShape="1">
          <a:blip r:embed="rId3">
            <a:alphaModFix/>
          </a:blip>
          <a:srcRect t="3192" b="3192"/>
          <a:stretch/>
        </p:blipFill>
        <p:spPr>
          <a:xfrm>
            <a:off x="5701750" y="152100"/>
            <a:ext cx="3282449" cy="34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5"/>
          <p:cNvSpPr txBox="1">
            <a:spLocks noGrp="1"/>
          </p:cNvSpPr>
          <p:nvPr>
            <p:ph type="ctrTitle"/>
          </p:nvPr>
        </p:nvSpPr>
        <p:spPr>
          <a:xfrm>
            <a:off x="822425" y="674525"/>
            <a:ext cx="4254000" cy="23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Cannabis and The Teenage Brain </a:t>
            </a:r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subTitle" idx="1"/>
          </p:nvPr>
        </p:nvSpPr>
        <p:spPr>
          <a:xfrm>
            <a:off x="822425" y="3724375"/>
            <a:ext cx="80520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Safdar Medina, MD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Assistant Professor of Pediatrics, University of Massachusetts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Pediatric Director, Tri River Health Center, Uxbridge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School Physician,  Northborough/Southborough School District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64"/>
          <p:cNvPicPr preferRelativeResize="0"/>
          <p:nvPr/>
        </p:nvPicPr>
        <p:blipFill rotWithShape="1">
          <a:blip r:embed="rId3">
            <a:alphaModFix/>
          </a:blip>
          <a:srcRect t="2945" b="2954"/>
          <a:stretch/>
        </p:blipFill>
        <p:spPr>
          <a:xfrm>
            <a:off x="5442850" y="308100"/>
            <a:ext cx="3402000" cy="45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4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4813500" cy="6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“Natural”</a:t>
            </a:r>
            <a:endParaRPr/>
          </a:p>
        </p:txBody>
      </p:sp>
      <p:sp>
        <p:nvSpPr>
          <p:cNvPr id="418" name="Google Shape;418;p64"/>
          <p:cNvSpPr txBox="1">
            <a:spLocks noGrp="1"/>
          </p:cNvSpPr>
          <p:nvPr>
            <p:ph type="body" idx="1"/>
          </p:nvPr>
        </p:nvSpPr>
        <p:spPr>
          <a:xfrm>
            <a:off x="291975" y="1217050"/>
            <a:ext cx="4813500" cy="32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93" b="1"/>
              <a:t>Natural does not mean safe!</a:t>
            </a:r>
            <a:endParaRPr sz="2593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Some examples of other natural dangerous plants: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Poison Ivy, Heroin, Poisonous Berries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Remember:  The marijuana of the 60s was 1-3% THC; marijuana of today: 12%; The plant did not do this itself--genetically modified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25" name="Google Shape;42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360"/>
            <a:ext cx="9144000" cy="5132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66"/>
          <p:cNvPicPr preferRelativeResize="0"/>
          <p:nvPr/>
        </p:nvPicPr>
        <p:blipFill rotWithShape="1">
          <a:blip r:embed="rId3">
            <a:alphaModFix/>
          </a:blip>
          <a:srcRect l="21061" r="21061"/>
          <a:stretch/>
        </p:blipFill>
        <p:spPr>
          <a:xfrm>
            <a:off x="5585238" y="1036200"/>
            <a:ext cx="2745453" cy="315667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6"/>
          <p:cNvSpPr txBox="1">
            <a:spLocks noGrp="1"/>
          </p:cNvSpPr>
          <p:nvPr>
            <p:ph type="title"/>
          </p:nvPr>
        </p:nvSpPr>
        <p:spPr>
          <a:xfrm>
            <a:off x="813263" y="977425"/>
            <a:ext cx="4252200" cy="15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Addictive</a:t>
            </a:r>
            <a:endParaRPr/>
          </a:p>
        </p:txBody>
      </p:sp>
      <p:sp>
        <p:nvSpPr>
          <p:cNvPr id="432" name="Google Shape;432;p66"/>
          <p:cNvSpPr txBox="1">
            <a:spLocks noGrp="1"/>
          </p:cNvSpPr>
          <p:nvPr>
            <p:ph type="body" idx="1"/>
          </p:nvPr>
        </p:nvSpPr>
        <p:spPr>
          <a:xfrm>
            <a:off x="813275" y="1759175"/>
            <a:ext cx="4252200" cy="2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1 in every 6 adolescents who use marijuana will develop an addiction</a:t>
            </a:r>
            <a:endParaRPr sz="20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(National Institute of Drug Abuse)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39" name="Google Shape;43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0" y="0"/>
            <a:ext cx="9082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8"/>
          <p:cNvPicPr preferRelativeResize="0"/>
          <p:nvPr/>
        </p:nvPicPr>
        <p:blipFill rotWithShape="1">
          <a:blip r:embed="rId3">
            <a:alphaModFix/>
          </a:blip>
          <a:srcRect l="4890" r="4881"/>
          <a:stretch/>
        </p:blipFill>
        <p:spPr>
          <a:xfrm>
            <a:off x="5244250" y="1386100"/>
            <a:ext cx="3232598" cy="2384201"/>
          </a:xfrm>
          <a:prstGeom prst="rect">
            <a:avLst/>
          </a:prstGeom>
          <a:noFill/>
          <a:ln w="76200" cap="flat" cmpd="dbl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445" name="Google Shape;445;p68"/>
          <p:cNvSpPr txBox="1">
            <a:spLocks noGrp="1"/>
          </p:cNvSpPr>
          <p:nvPr>
            <p:ph type="title"/>
          </p:nvPr>
        </p:nvSpPr>
        <p:spPr>
          <a:xfrm>
            <a:off x="291875" y="134025"/>
            <a:ext cx="3978000" cy="11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While you can’t “OD”...</a:t>
            </a:r>
            <a:endParaRPr/>
          </a:p>
        </p:txBody>
      </p:sp>
      <p:sp>
        <p:nvSpPr>
          <p:cNvPr id="446" name="Google Shape;446;p68"/>
          <p:cNvSpPr txBox="1">
            <a:spLocks noGrp="1"/>
          </p:cNvSpPr>
          <p:nvPr>
            <p:ph type="body" idx="1"/>
          </p:nvPr>
        </p:nvSpPr>
        <p:spPr>
          <a:xfrm>
            <a:off x="291950" y="1239825"/>
            <a:ext cx="3978000" cy="29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Psychosis can be caused by heavy marijuana ingestion (dabbing, vaping, edibles)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Psychotic Events can lead to death 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53" name="Google Shape;45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6" y="0"/>
            <a:ext cx="91221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0"/>
          <p:cNvSpPr txBox="1">
            <a:spLocks noGrp="1"/>
          </p:cNvSpPr>
          <p:nvPr>
            <p:ph type="ctrTitle"/>
          </p:nvPr>
        </p:nvSpPr>
        <p:spPr>
          <a:xfrm>
            <a:off x="3015725" y="107125"/>
            <a:ext cx="3574500" cy="16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Marijuana Is Not a Medicine</a:t>
            </a:r>
            <a:endParaRPr/>
          </a:p>
        </p:txBody>
      </p:sp>
      <p:sp>
        <p:nvSpPr>
          <p:cNvPr id="459" name="Google Shape;459;p70"/>
          <p:cNvSpPr txBox="1">
            <a:spLocks noGrp="1"/>
          </p:cNvSpPr>
          <p:nvPr>
            <p:ph type="body" idx="1"/>
          </p:nvPr>
        </p:nvSpPr>
        <p:spPr>
          <a:xfrm>
            <a:off x="2857500" y="2202425"/>
            <a:ext cx="5974800" cy="28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Only FDA approved use for CBD is for Dravet Syndrome (Seizure Disorder)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Need dosing regimen, monitoring side effects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Does not treat anxiety or depression; no proof for chronic pain.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States that legalize medical marijuana, end up legalizing recreational sales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Nicotine was promoted as “healthy” by Big Tobacco </a:t>
            </a:r>
            <a:endParaRPr sz="1800"/>
          </a:p>
        </p:txBody>
      </p:sp>
      <p:pic>
        <p:nvPicPr>
          <p:cNvPr id="460" name="Google Shape;46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3950" y="44388"/>
            <a:ext cx="25717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40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68" name="Google Shape;46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26" y="0"/>
            <a:ext cx="905674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2"/>
          <p:cNvSpPr txBox="1">
            <a:spLocks noGrp="1"/>
          </p:cNvSpPr>
          <p:nvPr>
            <p:ph type="title"/>
          </p:nvPr>
        </p:nvSpPr>
        <p:spPr>
          <a:xfrm>
            <a:off x="3868225" y="406900"/>
            <a:ext cx="4023000" cy="9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Marijuana is Legal</a:t>
            </a:r>
            <a:endParaRPr/>
          </a:p>
        </p:txBody>
      </p:sp>
      <p:sp>
        <p:nvSpPr>
          <p:cNvPr id="474" name="Google Shape;474;p72"/>
          <p:cNvSpPr txBox="1">
            <a:spLocks noGrp="1"/>
          </p:cNvSpPr>
          <p:nvPr>
            <p:ph type="body" idx="1"/>
          </p:nvPr>
        </p:nvSpPr>
        <p:spPr>
          <a:xfrm>
            <a:off x="4327924" y="1842950"/>
            <a:ext cx="4023000" cy="25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508"/>
              <a:t>There are legal drugs that are not safe: </a:t>
            </a:r>
            <a:endParaRPr sz="2508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508"/>
              <a:t>Alcohol is legal. Tobacco is legal. </a:t>
            </a:r>
            <a:endParaRPr sz="2508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75" name="Google Shape;47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77025"/>
            <a:ext cx="3531525" cy="2173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3"/>
          <p:cNvSpPr txBox="1">
            <a:spLocks noGrp="1"/>
          </p:cNvSpPr>
          <p:nvPr>
            <p:ph type="title"/>
          </p:nvPr>
        </p:nvSpPr>
        <p:spPr>
          <a:xfrm>
            <a:off x="308775" y="770525"/>
            <a:ext cx="2866800" cy="3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Massachusetts Youth Risk Behavior Survey, 2019</a:t>
            </a:r>
            <a:endParaRPr/>
          </a:p>
        </p:txBody>
      </p:sp>
      <p:sp>
        <p:nvSpPr>
          <p:cNvPr id="481" name="Google Shape;481;p73"/>
          <p:cNvSpPr txBox="1">
            <a:spLocks noGrp="1"/>
          </p:cNvSpPr>
          <p:nvPr>
            <p:ph type="body" idx="1"/>
          </p:nvPr>
        </p:nvSpPr>
        <p:spPr>
          <a:xfrm>
            <a:off x="4022850" y="770525"/>
            <a:ext cx="4919400" cy="3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Tried marijuana before age 13:  4.0%  </a:t>
            </a:r>
            <a:endParaRPr sz="20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b="1"/>
              <a:t>Ever tried marijuana: 41.9% </a:t>
            </a:r>
            <a:r>
              <a:rPr lang="en" sz="2000"/>
              <a:t>  </a:t>
            </a:r>
            <a:endParaRPr sz="2000"/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9th grade:  24.5% 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10th grade: 34.3%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11th grade:  46.4%   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12th grade:  64.8%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Marijuana Use, Past 30 days:  26.0%   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Marijuana Plant</a:t>
            </a:r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0" name="Google Shape;36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350" y="1266325"/>
            <a:ext cx="6586620" cy="375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Parents play a vital role</a:t>
            </a:r>
            <a:endParaRPr b="1"/>
          </a:p>
        </p:txBody>
      </p:sp>
      <p:sp>
        <p:nvSpPr>
          <p:cNvPr id="487" name="Google Shape;487;p74"/>
          <p:cNvSpPr txBox="1">
            <a:spLocks noGrp="1"/>
          </p:cNvSpPr>
          <p:nvPr>
            <p:ph type="body" idx="1"/>
          </p:nvPr>
        </p:nvSpPr>
        <p:spPr>
          <a:xfrm>
            <a:off x="311700" y="114195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rgbClr val="564D39"/>
              </a:buClr>
              <a:buSzPts val="2400"/>
              <a:buChar char="●"/>
            </a:pPr>
            <a:r>
              <a:rPr lang="en" sz="2400">
                <a:solidFill>
                  <a:srgbClr val="564D39"/>
                </a:solidFill>
                <a:highlight>
                  <a:srgbClr val="FFFFFF"/>
                </a:highlight>
              </a:rPr>
              <a:t>Teens whose parents </a:t>
            </a:r>
            <a:r>
              <a:rPr lang="en" sz="2400" b="1">
                <a:solidFill>
                  <a:schemeClr val="accent6"/>
                </a:solidFill>
                <a:highlight>
                  <a:srgbClr val="FFFFFF"/>
                </a:highlight>
              </a:rPr>
              <a:t>talk with them regularly about drugs and alcohol</a:t>
            </a:r>
            <a:r>
              <a:rPr lang="en" sz="2400">
                <a:solidFill>
                  <a:srgbClr val="564D39"/>
                </a:solidFill>
                <a:highlight>
                  <a:srgbClr val="FFFFFF"/>
                </a:highlight>
              </a:rPr>
              <a:t> are </a:t>
            </a:r>
            <a:r>
              <a:rPr lang="en" sz="3000" b="1">
                <a:solidFill>
                  <a:schemeClr val="accent4"/>
                </a:solidFill>
                <a:highlight>
                  <a:srgbClr val="FFFFFF"/>
                </a:highlight>
              </a:rPr>
              <a:t>42%</a:t>
            </a:r>
            <a:r>
              <a:rPr lang="en" sz="2400">
                <a:solidFill>
                  <a:srgbClr val="564D39"/>
                </a:solidFill>
                <a:highlight>
                  <a:srgbClr val="FFFFFF"/>
                </a:highlight>
              </a:rPr>
              <a:t> less likely to use substances than those whose parents don't.  </a:t>
            </a:r>
            <a:r>
              <a:rPr lang="en" sz="1300" i="1">
                <a:solidFill>
                  <a:srgbClr val="564D39"/>
                </a:solidFill>
                <a:highlight>
                  <a:srgbClr val="FFFFFF"/>
                </a:highlight>
              </a:rPr>
              <a:t>Partnership at Drugfree.org, 2013</a:t>
            </a:r>
            <a:endParaRPr sz="1300" i="1">
              <a:solidFill>
                <a:srgbClr val="1E384B"/>
              </a:solidFill>
              <a:highlight>
                <a:srgbClr val="FFFFFF"/>
              </a:highlight>
            </a:endParaRPr>
          </a:p>
          <a:p>
            <a:pPr marL="457200" lvl="0" indent="-381000" algn="l" rtl="0">
              <a:lnSpc>
                <a:spcPct val="130434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2400"/>
              <a:buChar char="●"/>
            </a:pPr>
            <a:r>
              <a:rPr lang="en" sz="2400">
                <a:solidFill>
                  <a:srgbClr val="4A4A4A"/>
                </a:solidFill>
                <a:highlight>
                  <a:srgbClr val="FFFFFF"/>
                </a:highlight>
              </a:rPr>
              <a:t>Young people are more likely to listen when they know you’re on their side. </a:t>
            </a:r>
            <a:r>
              <a:rPr lang="en" sz="2400" b="1">
                <a:solidFill>
                  <a:schemeClr val="accent6"/>
                </a:solidFill>
                <a:highlight>
                  <a:srgbClr val="FFFFFF"/>
                </a:highlight>
              </a:rPr>
              <a:t>Tell them you care about their health, wellness, and success</a:t>
            </a:r>
            <a:r>
              <a:rPr lang="en" sz="2400">
                <a:solidFill>
                  <a:srgbClr val="4A4A4A"/>
                </a:solidFill>
                <a:highlight>
                  <a:srgbClr val="FFFFFF"/>
                </a:highlight>
              </a:rPr>
              <a:t>. Be open and honest.</a:t>
            </a:r>
            <a:endParaRPr sz="240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160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Talking to a Teen Who is Using Marijuana</a:t>
            </a:r>
            <a:endParaRPr/>
          </a:p>
        </p:txBody>
      </p:sp>
      <p:sp>
        <p:nvSpPr>
          <p:cNvPr id="493" name="Google Shape;493;p75"/>
          <p:cNvSpPr txBox="1">
            <a:spLocks noGrp="1"/>
          </p:cNvSpPr>
          <p:nvPr>
            <p:ph type="body" idx="1"/>
          </p:nvPr>
        </p:nvSpPr>
        <p:spPr>
          <a:xfrm>
            <a:off x="311700" y="955750"/>
            <a:ext cx="8520600" cy="39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 and Honest Discussion With Factual Information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Judgement or Punitive action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Empathy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Limited Role for Drug Testing (I offer it to check quantitative levels of marijuana and its metabolites)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Motivational Interviewing (Can be done in Primary Care Setting)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ACRA--Adolescent Community Reinforcement Approach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Treating underlying Depression and Anxiety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6"/>
          <p:cNvSpPr txBox="1">
            <a:spLocks noGrp="1"/>
          </p:cNvSpPr>
          <p:nvPr>
            <p:ph type="title"/>
          </p:nvPr>
        </p:nvSpPr>
        <p:spPr>
          <a:xfrm>
            <a:off x="311700" y="751700"/>
            <a:ext cx="6721500" cy="10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Acute Physical Effects </a:t>
            </a:r>
            <a:endParaRPr/>
          </a:p>
        </p:txBody>
      </p:sp>
      <p:sp>
        <p:nvSpPr>
          <p:cNvPr id="499" name="Google Shape;499;p76"/>
          <p:cNvSpPr txBox="1">
            <a:spLocks noGrp="1"/>
          </p:cNvSpPr>
          <p:nvPr>
            <p:ph type="body" idx="1"/>
          </p:nvPr>
        </p:nvSpPr>
        <p:spPr>
          <a:xfrm>
            <a:off x="311700" y="2069750"/>
            <a:ext cx="8520600" cy="24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Increase in Heart Rate can increase by 20-50 beats per minute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Blood vessels in the eyes expand; eyes look bloodshot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7"/>
          <p:cNvSpPr txBox="1">
            <a:spLocks noGrp="1"/>
          </p:cNvSpPr>
          <p:nvPr>
            <p:ph type="title"/>
          </p:nvPr>
        </p:nvSpPr>
        <p:spPr>
          <a:xfrm>
            <a:off x="265500" y="316700"/>
            <a:ext cx="3163500" cy="26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Respiratory Side Effects</a:t>
            </a:r>
            <a:endParaRPr/>
          </a:p>
        </p:txBody>
      </p:sp>
      <p:sp>
        <p:nvSpPr>
          <p:cNvPr id="505" name="Google Shape;505;p77"/>
          <p:cNvSpPr txBox="1">
            <a:spLocks noGrp="1"/>
          </p:cNvSpPr>
          <p:nvPr>
            <p:ph type="body" idx="1"/>
          </p:nvPr>
        </p:nvSpPr>
        <p:spPr>
          <a:xfrm>
            <a:off x="4283675" y="316700"/>
            <a:ext cx="4407300" cy="3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of the same harmful carcinogens as cigarette smoke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Carcinogenic Effect unclear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Weakens respiratory system immune defenses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Regular Marijuana Users are more likely to experience cough, wheezing, exercise intolerance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/>
              <a:t>NIDA, 2020</a:t>
            </a:r>
            <a:endParaRPr i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8"/>
          <p:cNvSpPr txBox="1">
            <a:spLocks noGrp="1"/>
          </p:cNvSpPr>
          <p:nvPr>
            <p:ph type="title"/>
          </p:nvPr>
        </p:nvSpPr>
        <p:spPr>
          <a:xfrm>
            <a:off x="265500" y="316700"/>
            <a:ext cx="3163500" cy="26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Endocrine Side Effects in Males</a:t>
            </a:r>
            <a:endParaRPr/>
          </a:p>
        </p:txBody>
      </p:sp>
      <p:sp>
        <p:nvSpPr>
          <p:cNvPr id="511" name="Google Shape;511;p78"/>
          <p:cNvSpPr txBox="1">
            <a:spLocks noGrp="1"/>
          </p:cNvSpPr>
          <p:nvPr>
            <p:ph type="body" idx="1"/>
          </p:nvPr>
        </p:nvSpPr>
        <p:spPr>
          <a:xfrm>
            <a:off x="4283675" y="316700"/>
            <a:ext cx="4407300" cy="48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12"/>
              <a:t>Dose related decrease in testosterone levels</a:t>
            </a:r>
            <a:endParaRPr sz="3212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212"/>
              <a:t>Erectile Dysfunction</a:t>
            </a:r>
            <a:endParaRPr sz="3212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212"/>
              <a:t>Low Sperm Count</a:t>
            </a:r>
            <a:endParaRPr sz="3212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212"/>
              <a:t>Gynecomastia (Development of Breast Tissue) </a:t>
            </a:r>
            <a:endParaRPr sz="3212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212"/>
              <a:t>Higher Risk of Certain Types of Testicular Cancer</a:t>
            </a:r>
            <a:endParaRPr sz="3212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/>
              <a:t>Endocrinology, 2012</a:t>
            </a:r>
            <a:endParaRPr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/>
              <a:t>NIDA, 2020</a:t>
            </a:r>
            <a:endParaRPr i="1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9"/>
          <p:cNvSpPr txBox="1">
            <a:spLocks noGrp="1"/>
          </p:cNvSpPr>
          <p:nvPr>
            <p:ph type="title"/>
          </p:nvPr>
        </p:nvSpPr>
        <p:spPr>
          <a:xfrm>
            <a:off x="265500" y="316700"/>
            <a:ext cx="3163500" cy="26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 side effects</a:t>
            </a:r>
            <a:endParaRPr/>
          </a:p>
        </p:txBody>
      </p:sp>
      <p:sp>
        <p:nvSpPr>
          <p:cNvPr id="517" name="Google Shape;517;p79"/>
          <p:cNvSpPr txBox="1">
            <a:spLocks noGrp="1"/>
          </p:cNvSpPr>
          <p:nvPr>
            <p:ph type="body" idx="1"/>
          </p:nvPr>
        </p:nvSpPr>
        <p:spPr>
          <a:xfrm>
            <a:off x="4283675" y="316700"/>
            <a:ext cx="4407300" cy="3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 16 year old presents to the office with a 2 month history of significant abdominal pain every morning with vomiting on certain days.  He has lost weight.  After going through the usual GI history, I ask his mother to leave the room.  He admits to using marijuana almost daily.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Cannabis Hyperemesis Syndrome</a:t>
            </a:r>
            <a:endParaRPr/>
          </a:p>
        </p:txBody>
      </p:sp>
      <p:sp>
        <p:nvSpPr>
          <p:cNvPr id="523" name="Google Shape;523;p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524" name="Google Shape;52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099" y="920400"/>
            <a:ext cx="6180044" cy="330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1"/>
          <p:cNvSpPr txBox="1">
            <a:spLocks noGrp="1"/>
          </p:cNvSpPr>
          <p:nvPr>
            <p:ph type="title"/>
          </p:nvPr>
        </p:nvSpPr>
        <p:spPr>
          <a:xfrm>
            <a:off x="308775" y="770525"/>
            <a:ext cx="2866800" cy="3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Cannabis Hyperemesis Syndrome</a:t>
            </a:r>
            <a:endParaRPr/>
          </a:p>
        </p:txBody>
      </p:sp>
      <p:sp>
        <p:nvSpPr>
          <p:cNvPr id="530" name="Google Shape;530;p81"/>
          <p:cNvSpPr txBox="1">
            <a:spLocks noGrp="1"/>
          </p:cNvSpPr>
          <p:nvPr>
            <p:ph type="body" idx="1"/>
          </p:nvPr>
        </p:nvSpPr>
        <p:spPr>
          <a:xfrm>
            <a:off x="4022850" y="770525"/>
            <a:ext cx="4919400" cy="3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90"/>
              <a:t>UMass Memorial Data:  November 2019:  One Teenger a Week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/>
              <a:t>https://www.bostonglobe.com/news/marijuana/2019/11/11/honestly-hell-hospitals-see-rare-vomiting-syndrome-heavy-marijuana-consumers/d2Ioeoe1vwZ03RnKM3K0UK/story.html</a:t>
            </a:r>
            <a:endParaRPr sz="1529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140"/>
              <a:t>2018 Study:  155 Marijuana Users (adults) who used 20 days per month; 51 (32.9%) had symptoms of CHS </a:t>
            </a:r>
            <a:endParaRPr sz="214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(</a:t>
            </a:r>
            <a:r>
              <a:rPr lang="en" i="1"/>
              <a:t>Basic and Clinical Pharmacology and Toxicology)</a:t>
            </a:r>
            <a:endParaRPr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2"/>
          <p:cNvSpPr txBox="1">
            <a:spLocks noGrp="1"/>
          </p:cNvSpPr>
          <p:nvPr>
            <p:ph type="title"/>
          </p:nvPr>
        </p:nvSpPr>
        <p:spPr>
          <a:xfrm>
            <a:off x="312850" y="482100"/>
            <a:ext cx="3942600" cy="417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Brain is Hijacked</a:t>
            </a:r>
            <a:endParaRPr/>
          </a:p>
        </p:txBody>
      </p:sp>
      <p:sp>
        <p:nvSpPr>
          <p:cNvPr id="536" name="Google Shape;536;p82"/>
          <p:cNvSpPr txBox="1">
            <a:spLocks noGrp="1"/>
          </p:cNvSpPr>
          <p:nvPr>
            <p:ph type="body" idx="1"/>
          </p:nvPr>
        </p:nvSpPr>
        <p:spPr>
          <a:xfrm>
            <a:off x="4890475" y="482100"/>
            <a:ext cx="39426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/>
              <a:t>Use of Marijuana or cannabis can cause dependence, and addiction</a:t>
            </a:r>
            <a:endParaRPr sz="1900"/>
          </a:p>
        </p:txBody>
      </p:sp>
      <p:sp>
        <p:nvSpPr>
          <p:cNvPr id="537" name="Google Shape;537;p82"/>
          <p:cNvSpPr txBox="1">
            <a:spLocks noGrp="1"/>
          </p:cNvSpPr>
          <p:nvPr>
            <p:ph type="body" idx="2"/>
          </p:nvPr>
        </p:nvSpPr>
        <p:spPr>
          <a:xfrm>
            <a:off x="4895600" y="1956188"/>
            <a:ext cx="39426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/>
              <a:t>B</a:t>
            </a:r>
            <a:r>
              <a:rPr lang="en" sz="1900"/>
              <a:t>rain becomes accustomed to the substitution of marijuana’s cannabinoid compounds </a:t>
            </a:r>
            <a:endParaRPr sz="1900"/>
          </a:p>
        </p:txBody>
      </p:sp>
      <p:sp>
        <p:nvSpPr>
          <p:cNvPr id="538" name="Google Shape;538;p82"/>
          <p:cNvSpPr txBox="1">
            <a:spLocks noGrp="1"/>
          </p:cNvSpPr>
          <p:nvPr>
            <p:ph type="body" idx="3"/>
          </p:nvPr>
        </p:nvSpPr>
        <p:spPr>
          <a:xfrm>
            <a:off x="4890475" y="3430250"/>
            <a:ext cx="39426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900"/>
              <a:t>Decreases production of those that naturally occur within our bodies. </a:t>
            </a:r>
            <a:endParaRPr sz="19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3"/>
          <p:cNvSpPr txBox="1">
            <a:spLocks noGrp="1"/>
          </p:cNvSpPr>
          <p:nvPr>
            <p:ph type="ctrTitle"/>
          </p:nvPr>
        </p:nvSpPr>
        <p:spPr>
          <a:xfrm>
            <a:off x="1884750" y="711325"/>
            <a:ext cx="6818700" cy="9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THC and The Brain</a:t>
            </a:r>
            <a:endParaRPr/>
          </a:p>
        </p:txBody>
      </p:sp>
      <p:sp>
        <p:nvSpPr>
          <p:cNvPr id="544" name="Google Shape;544;p83"/>
          <p:cNvSpPr txBox="1">
            <a:spLocks noGrp="1"/>
          </p:cNvSpPr>
          <p:nvPr>
            <p:ph type="body" idx="1"/>
          </p:nvPr>
        </p:nvSpPr>
        <p:spPr>
          <a:xfrm>
            <a:off x="1884750" y="1825575"/>
            <a:ext cx="33606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Effects of the hippocampus and orbitofrontal cortex, areas that enable a person to form new memories, maintain focus</a:t>
            </a:r>
            <a:endParaRPr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/>
              <a:t>Inability to learn and to perform complicated tasks.</a:t>
            </a:r>
            <a:endParaRPr/>
          </a:p>
        </p:txBody>
      </p:sp>
      <p:sp>
        <p:nvSpPr>
          <p:cNvPr id="545" name="Google Shape;545;p83"/>
          <p:cNvSpPr txBox="1">
            <a:spLocks noGrp="1"/>
          </p:cNvSpPr>
          <p:nvPr>
            <p:ph type="body" idx="2"/>
          </p:nvPr>
        </p:nvSpPr>
        <p:spPr>
          <a:xfrm>
            <a:off x="5342876" y="1825575"/>
            <a:ext cx="33606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Disrupts functioning of the cerebellum and basal ganglia, brain areas that regulate balance, posture, coordination and reaction time.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35595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Teens use drugs?</a:t>
            </a:r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Sensation/Thrill Seeking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Poor Impulse Control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Self-Medication for Anxiety/Depression-Most have dual diagnoses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Media/Popular  Messages have a powerful influence</a:t>
            </a:r>
            <a:endParaRPr sz="22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4"/>
          <p:cNvSpPr txBox="1">
            <a:spLocks noGrp="1"/>
          </p:cNvSpPr>
          <p:nvPr>
            <p:ph type="ctrTitle"/>
          </p:nvPr>
        </p:nvSpPr>
        <p:spPr>
          <a:xfrm>
            <a:off x="1884750" y="711325"/>
            <a:ext cx="6947700" cy="9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Psychiatric and Neurological Effects</a:t>
            </a:r>
            <a:endParaRPr/>
          </a:p>
        </p:txBody>
      </p:sp>
      <p:sp>
        <p:nvSpPr>
          <p:cNvPr id="551" name="Google Shape;551;p84"/>
          <p:cNvSpPr txBox="1">
            <a:spLocks noGrp="1"/>
          </p:cNvSpPr>
          <p:nvPr>
            <p:ph type="body" idx="1"/>
          </p:nvPr>
        </p:nvSpPr>
        <p:spPr>
          <a:xfrm>
            <a:off x="1884750" y="1825575"/>
            <a:ext cx="69477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The Brain is Hijacked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Use at a young age/long term use leads to:</a:t>
            </a:r>
            <a:endParaRPr b="1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b="1"/>
              <a:t>Lowering of IQ of up to 8 points (irreversible)</a:t>
            </a:r>
            <a:endParaRPr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b="1"/>
              <a:t>Increased incidence of psychosis (41%)</a:t>
            </a:r>
            <a:endParaRPr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b="1"/>
              <a:t>Increased incidence of anxiety and depression</a:t>
            </a:r>
            <a:endParaRPr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b="1"/>
              <a:t>Increased risk for Developing Substance Use Disorder</a:t>
            </a:r>
            <a:endParaRPr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5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“Dumbing of The Brain”</a:t>
            </a:r>
            <a:endParaRPr/>
          </a:p>
        </p:txBody>
      </p:sp>
      <p:sp>
        <p:nvSpPr>
          <p:cNvPr id="557" name="Google Shape;557;p85"/>
          <p:cNvSpPr txBox="1">
            <a:spLocks noGrp="1"/>
          </p:cNvSpPr>
          <p:nvPr>
            <p:ph type="body" idx="1"/>
          </p:nvPr>
        </p:nvSpPr>
        <p:spPr>
          <a:xfrm>
            <a:off x="324475" y="1521925"/>
            <a:ext cx="8494800" cy="31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Marijuana of today is very potent; may take up to days to be excreted. 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Readily crosses the blood-brain barrier and binds to receptors in the brain for long periods of time. 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A study of high school students showed that those who used marijuana casually (even only on weekends)  had lower test scores.   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 </a:t>
            </a:r>
            <a:r>
              <a:rPr lang="en" sz="2108" b="1"/>
              <a:t> </a:t>
            </a:r>
            <a:r>
              <a:rPr lang="en" sz="1208" b="1" i="1"/>
              <a:t>Journal of School Health, 2017</a:t>
            </a:r>
            <a:endParaRPr sz="1208" b="1" i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6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52449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Impaired Driving</a:t>
            </a:r>
            <a:endParaRPr/>
          </a:p>
        </p:txBody>
      </p:sp>
      <p:sp>
        <p:nvSpPr>
          <p:cNvPr id="563" name="Google Shape;563;p86"/>
          <p:cNvSpPr txBox="1">
            <a:spLocks noGrp="1"/>
          </p:cNvSpPr>
          <p:nvPr>
            <p:ph type="body" idx="1"/>
          </p:nvPr>
        </p:nvSpPr>
        <p:spPr>
          <a:xfrm>
            <a:off x="324475" y="1725675"/>
            <a:ext cx="8494800" cy="34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10" b="1"/>
              <a:t>Colorado:</a:t>
            </a:r>
            <a:endParaRPr sz="301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717"/>
              <a:t>Fatal Car Crashes (Drivers Tested Positive for THC:   </a:t>
            </a:r>
            <a:r>
              <a:rPr lang="en" sz="2717" b="1"/>
              <a:t>18 in 2013; 77 in 2016</a:t>
            </a:r>
            <a:endParaRPr sz="2717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 b="1" i="1"/>
              <a:t>Colorado Department of Transportation, 2017, 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657" b="1"/>
              <a:t>Washington </a:t>
            </a:r>
            <a:endParaRPr sz="2657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4"/>
              <a:t>Percentage of Drivers involved in fatal crashes who tested positive for THC:</a:t>
            </a:r>
            <a:br>
              <a:rPr lang="en" sz="2304"/>
            </a:br>
            <a:r>
              <a:rPr lang="en" sz="2304" b="1"/>
              <a:t>9% in 2012; 18% in 2019</a:t>
            </a:r>
            <a:endParaRPr sz="2104" b="1"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b="1" i="1"/>
              <a:t>AAA: Cannabis Use Among Drivers In Fatal Crashes in Washington State Before and After Legalization, 2020</a:t>
            </a:r>
            <a:endParaRPr sz="1600" b="1" i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7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Cannabis Use Disorder</a:t>
            </a:r>
            <a:endParaRPr/>
          </a:p>
        </p:txBody>
      </p:sp>
      <p:sp>
        <p:nvSpPr>
          <p:cNvPr id="569" name="Google Shape;569;p87"/>
          <p:cNvSpPr txBox="1">
            <a:spLocks noGrp="1"/>
          </p:cNvSpPr>
          <p:nvPr>
            <p:ph type="body" idx="1"/>
          </p:nvPr>
        </p:nvSpPr>
        <p:spPr>
          <a:xfrm>
            <a:off x="3539325" y="428200"/>
            <a:ext cx="5090400" cy="47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28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685800" marR="2286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Craving or a strong desire to use cannabis</a:t>
            </a:r>
            <a:endParaRPr sz="1600"/>
          </a:p>
          <a:p>
            <a:pPr marL="685800" marR="2286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Unsuccessful efforts to cut down or control cannabis use</a:t>
            </a:r>
            <a:endParaRPr sz="1600"/>
          </a:p>
          <a:p>
            <a:pPr marL="685800" marR="2286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Failure to fulfill role obligations at work, school or home</a:t>
            </a:r>
            <a:endParaRPr sz="1600"/>
          </a:p>
          <a:p>
            <a:pPr marL="685800" marR="2286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Give up recreational activities</a:t>
            </a:r>
            <a:endParaRPr sz="1600"/>
          </a:p>
          <a:p>
            <a:pPr marL="685800" marR="2286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Continued cannabis use despite having social or interpersonal problems </a:t>
            </a:r>
            <a:endParaRPr sz="1600"/>
          </a:p>
          <a:p>
            <a:pPr marL="685800" marR="2286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Using at School Regularly, Driving </a:t>
            </a:r>
            <a:endParaRPr sz="1600"/>
          </a:p>
          <a:p>
            <a:pPr marL="685800" marR="2286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Tolerance</a:t>
            </a:r>
            <a:endParaRPr sz="1600"/>
          </a:p>
          <a:p>
            <a:pPr marL="685800" marR="2286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Withdrawal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8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76" name="Google Shape;57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2053"/>
            <a:ext cx="9144000" cy="47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89"/>
          <p:cNvSpPr txBox="1">
            <a:spLocks noGrp="1"/>
          </p:cNvSpPr>
          <p:nvPr>
            <p:ph type="title"/>
          </p:nvPr>
        </p:nvSpPr>
        <p:spPr>
          <a:xfrm>
            <a:off x="363750" y="554850"/>
            <a:ext cx="3855900" cy="40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Cannabis Use Disorder</a:t>
            </a:r>
            <a:endParaRPr/>
          </a:p>
        </p:txBody>
      </p:sp>
      <p:sp>
        <p:nvSpPr>
          <p:cNvPr id="582" name="Google Shape;582;p89"/>
          <p:cNvSpPr txBox="1">
            <a:spLocks noGrp="1"/>
          </p:cNvSpPr>
          <p:nvPr>
            <p:ph type="body" idx="1"/>
          </p:nvPr>
        </p:nvSpPr>
        <p:spPr>
          <a:xfrm>
            <a:off x="4947375" y="83775"/>
            <a:ext cx="3855900" cy="45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900" b="1"/>
          </a:p>
          <a:p>
            <a:pPr marL="457200" lvl="0" indent="-349250" algn="l" rtl="0">
              <a:spcBef>
                <a:spcPts val="160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30% of those who use marijuana may have some degree of marijuana use disorder. </a:t>
            </a:r>
            <a:endParaRPr sz="1900" b="1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People who begin using marijuana before the age of 18 are four to seven times more likely to develop a marijuana use disorder than adults.</a:t>
            </a:r>
            <a:endParaRPr sz="19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NIDA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0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Gateway Drug</a:t>
            </a:r>
            <a:endParaRPr/>
          </a:p>
        </p:txBody>
      </p:sp>
      <p:sp>
        <p:nvSpPr>
          <p:cNvPr id="588" name="Google Shape;588;p90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 Marijuana a Gateway Drug:  Yes, it is typically used before progression to other drug use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Early Use can lead to increased vulnerability to addiction: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Increased nerve firing and dopamine release in response to acute THC, and dopaminergic blunting associated with long-term use.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Most Users of Marijuana will not go on to use other drugs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It is not the only gateway drug:  alcohol and nicotine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89" name="Google Shape;58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960" y="1943075"/>
            <a:ext cx="2310075" cy="308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1"/>
          <p:cNvSpPr txBox="1">
            <a:spLocks noGrp="1"/>
          </p:cNvSpPr>
          <p:nvPr>
            <p:ph type="title"/>
          </p:nvPr>
        </p:nvSpPr>
        <p:spPr>
          <a:xfrm>
            <a:off x="348300" y="428200"/>
            <a:ext cx="2351400" cy="43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Cannabis Use increases risk for Opioid 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Gateway Drug</a:t>
            </a:r>
            <a:endParaRPr/>
          </a:p>
        </p:txBody>
      </p:sp>
      <p:sp>
        <p:nvSpPr>
          <p:cNvPr id="595" name="Google Shape;595;p91"/>
          <p:cNvSpPr txBox="1">
            <a:spLocks noGrp="1"/>
          </p:cNvSpPr>
          <p:nvPr>
            <p:ph type="body" idx="1"/>
          </p:nvPr>
        </p:nvSpPr>
        <p:spPr>
          <a:xfrm>
            <a:off x="3539325" y="593900"/>
            <a:ext cx="5090400" cy="40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Cannabis Use and Risk of Prescription Opioid Use Disorder in the United States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 longitudinal study with a 3 year follow up showed cannabis use increase rather than decreases the risk of developing nonmedical prescription opioid use and opioid use disorder.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791" i="1"/>
              <a:t>Mark Olfson, M.D., M.P.H., Melanie M. Wall, Ph.D., Shang-Min Liu, M.S., Carlos Blanco, M.D., Ph.D.American Journal of Psychiatry, 2018</a:t>
            </a:r>
            <a:endParaRPr sz="791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Teens/Young Adults I have seen with Opioid Use Disorder started with either Marijuana or Alcohol</a:t>
            </a:r>
            <a:endParaRPr sz="791" i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91" i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Dabbing</a:t>
            </a:r>
            <a:endParaRPr/>
          </a:p>
        </p:txBody>
      </p:sp>
      <p:sp>
        <p:nvSpPr>
          <p:cNvPr id="601" name="Google Shape;601;p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02" name="Google Shape;60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225" y="1266325"/>
            <a:ext cx="6747625" cy="337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93"/>
          <p:cNvSpPr txBox="1">
            <a:spLocks noGrp="1"/>
          </p:cNvSpPr>
          <p:nvPr>
            <p:ph type="title"/>
          </p:nvPr>
        </p:nvSpPr>
        <p:spPr>
          <a:xfrm>
            <a:off x="324475" y="148225"/>
            <a:ext cx="3559500" cy="137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Dabbing</a:t>
            </a:r>
            <a:endParaRPr/>
          </a:p>
        </p:txBody>
      </p:sp>
      <p:sp>
        <p:nvSpPr>
          <p:cNvPr id="608" name="Google Shape;608;p93"/>
          <p:cNvSpPr txBox="1">
            <a:spLocks noGrp="1"/>
          </p:cNvSpPr>
          <p:nvPr>
            <p:ph type="body" idx="1"/>
          </p:nvPr>
        </p:nvSpPr>
        <p:spPr>
          <a:xfrm>
            <a:off x="324475" y="1920450"/>
            <a:ext cx="8494800" cy="27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95% THC in some extracts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Burn the extract into vapor and then inhale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Odorless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Gaining popularity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Single dose, quick onset; once can lead to psychosis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Teens Perceive Marijuana as Being Safe</a:t>
            </a:r>
            <a:endParaRPr sz="1577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73" name="Google Shape;37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800" y="1244913"/>
            <a:ext cx="3291851" cy="32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9075" y="1152475"/>
            <a:ext cx="3497525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8"/>
          <p:cNvSpPr txBox="1"/>
          <p:nvPr/>
        </p:nvSpPr>
        <p:spPr>
          <a:xfrm>
            <a:off x="2864925" y="44764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Monitoring The Future, University of Michigan, 2017</a:t>
            </a:r>
            <a:endParaRPr i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Marijuana Vaping</a:t>
            </a:r>
            <a:endParaRPr b="1"/>
          </a:p>
        </p:txBody>
      </p:sp>
      <p:sp>
        <p:nvSpPr>
          <p:cNvPr id="614" name="Google Shape;614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460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2828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Vaping THC does not produce the telltale smell that emerges when smoking marijuana through a joint, blunt or pipe. </a:t>
            </a:r>
            <a:r>
              <a:rPr lang="en" sz="200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Teens and young adults can use marijuana without being detected</a:t>
            </a:r>
            <a:endParaRPr sz="2000">
              <a:solidFill>
                <a:srgbClr val="FF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2828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When people vape rather smoke marijuana, they tend to consume even higher concentrations of THC, which means </a:t>
            </a:r>
            <a:r>
              <a:rPr lang="en" sz="2000">
                <a:solidFill>
                  <a:srgbClr val="FF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greater exposure to the drug's mind altering and addictive ingredient</a:t>
            </a:r>
            <a:endParaRPr sz="2000">
              <a:solidFill>
                <a:srgbClr val="FF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46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15" name="Google Shape;61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8524" y="3246749"/>
            <a:ext cx="2458775" cy="163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95"/>
          <p:cNvPicPr preferRelativeResize="0"/>
          <p:nvPr/>
        </p:nvPicPr>
        <p:blipFill rotWithShape="1">
          <a:blip r:embed="rId3">
            <a:alphaModFix/>
          </a:blip>
          <a:srcRect l="3471" r="3471"/>
          <a:stretch/>
        </p:blipFill>
        <p:spPr>
          <a:xfrm>
            <a:off x="0" y="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95"/>
          <p:cNvSpPr txBox="1">
            <a:spLocks noGrp="1"/>
          </p:cNvSpPr>
          <p:nvPr>
            <p:ph type="title"/>
          </p:nvPr>
        </p:nvSpPr>
        <p:spPr>
          <a:xfrm>
            <a:off x="4852825" y="233150"/>
            <a:ext cx="4016400" cy="118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2019 Data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622" name="Google Shape;622;p95"/>
          <p:cNvSpPr txBox="1">
            <a:spLocks noGrp="1"/>
          </p:cNvSpPr>
          <p:nvPr>
            <p:ph type="body" idx="1"/>
          </p:nvPr>
        </p:nvSpPr>
        <p:spPr>
          <a:xfrm>
            <a:off x="4852900" y="1672727"/>
            <a:ext cx="4016400" cy="29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Marijuana Vaping: </a:t>
            </a:r>
            <a:endParaRPr sz="22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 b="1"/>
              <a:t>                    Daily           Past 30 Day</a:t>
            </a:r>
            <a:endParaRPr sz="22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 b="1"/>
              <a:t>8th grade:    </a:t>
            </a:r>
            <a:r>
              <a:rPr lang="en" sz="2200" b="1">
                <a:solidFill>
                  <a:srgbClr val="FF0000"/>
                </a:solidFill>
              </a:rPr>
              <a:t>0.8%              3.9%</a:t>
            </a:r>
            <a:endParaRPr sz="22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 b="1"/>
              <a:t>10th grade:  </a:t>
            </a:r>
            <a:r>
              <a:rPr lang="en" sz="2200" b="1">
                <a:solidFill>
                  <a:srgbClr val="FF0000"/>
                </a:solidFill>
              </a:rPr>
              <a:t>3.0%             12.6%</a:t>
            </a:r>
            <a:endParaRPr sz="22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 b="1"/>
              <a:t>12th grade:   </a:t>
            </a:r>
            <a:r>
              <a:rPr lang="en" sz="2200" b="1">
                <a:solidFill>
                  <a:srgbClr val="FF0000"/>
                </a:solidFill>
              </a:rPr>
              <a:t>3.5%            14%</a:t>
            </a:r>
            <a:endParaRPr sz="22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6"/>
          <p:cNvSpPr txBox="1">
            <a:spLocks noGrp="1"/>
          </p:cNvSpPr>
          <p:nvPr>
            <p:ph type="ctrTitle"/>
          </p:nvPr>
        </p:nvSpPr>
        <p:spPr>
          <a:xfrm>
            <a:off x="1884750" y="711325"/>
            <a:ext cx="6947700" cy="9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Edibles</a:t>
            </a:r>
            <a:endParaRPr dirty="0"/>
          </a:p>
        </p:txBody>
      </p:sp>
      <p:sp>
        <p:nvSpPr>
          <p:cNvPr id="628" name="Google Shape;628;p96"/>
          <p:cNvSpPr txBox="1">
            <a:spLocks noGrp="1"/>
          </p:cNvSpPr>
          <p:nvPr>
            <p:ph type="body" idx="1"/>
          </p:nvPr>
        </p:nvSpPr>
        <p:spPr>
          <a:xfrm>
            <a:off x="1884750" y="1825575"/>
            <a:ext cx="69477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/>
            <a:r>
              <a:rPr lang="en" dirty="0"/>
              <a:t>Products marketed to teens</a:t>
            </a:r>
            <a:endParaRPr dirty="0"/>
          </a:p>
          <a:p>
            <a:pPr marL="285750" indent="-285750">
              <a:spcBef>
                <a:spcPts val="1600"/>
              </a:spcBef>
            </a:pPr>
            <a:r>
              <a:rPr lang="en" dirty="0"/>
              <a:t>Cookies, Brownies, Candy</a:t>
            </a:r>
            <a:endParaRPr dirty="0"/>
          </a:p>
          <a:p>
            <a:pPr marL="285750" indent="-285750">
              <a:spcBef>
                <a:spcPts val="1600"/>
              </a:spcBef>
            </a:pPr>
            <a:r>
              <a:rPr lang="en" dirty="0"/>
              <a:t>Very potent</a:t>
            </a:r>
            <a:endParaRPr dirty="0"/>
          </a:p>
          <a:p>
            <a:pPr marL="285750" indent="-285750">
              <a:spcBef>
                <a:spcPts val="1600"/>
              </a:spcBef>
            </a:pPr>
            <a:r>
              <a:rPr lang="en" dirty="0"/>
              <a:t>Delayed onset of action--Because the “high” is not immediate, teens will consume larger amounts</a:t>
            </a:r>
            <a:endParaRPr dirty="0"/>
          </a:p>
          <a:p>
            <a:pPr marL="285750" indent="-285750">
              <a:spcBef>
                <a:spcPts val="1600"/>
              </a:spcBef>
            </a:pPr>
            <a:r>
              <a:rPr lang="en" dirty="0"/>
              <a:t>Ingestion Can Lead to A</a:t>
            </a:r>
            <a:r>
              <a:rPr lang="en-US" dirty="0"/>
              <a:t>c</a:t>
            </a:r>
            <a:r>
              <a:rPr lang="en" dirty="0"/>
              <a:t>ute Psychosis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97"/>
          <p:cNvPicPr preferRelativeResize="0"/>
          <p:nvPr/>
        </p:nvPicPr>
        <p:blipFill rotWithShape="1">
          <a:blip r:embed="rId3">
            <a:alphaModFix/>
          </a:blip>
          <a:srcRect l="14590" r="14583"/>
          <a:stretch/>
        </p:blipFill>
        <p:spPr>
          <a:xfrm>
            <a:off x="3278400" y="0"/>
            <a:ext cx="5865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97"/>
          <p:cNvSpPr txBox="1">
            <a:spLocks noGrp="1"/>
          </p:cNvSpPr>
          <p:nvPr>
            <p:ph type="title"/>
          </p:nvPr>
        </p:nvSpPr>
        <p:spPr>
          <a:xfrm>
            <a:off x="311700" y="1153900"/>
            <a:ext cx="2655000" cy="8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World of Edibles</a:t>
            </a:r>
            <a:endParaRPr/>
          </a:p>
        </p:txBody>
      </p:sp>
      <p:sp>
        <p:nvSpPr>
          <p:cNvPr id="635" name="Google Shape;635;p97"/>
          <p:cNvSpPr txBox="1">
            <a:spLocks noGrp="1"/>
          </p:cNvSpPr>
          <p:nvPr>
            <p:ph type="body" idx="1"/>
          </p:nvPr>
        </p:nvSpPr>
        <p:spPr>
          <a:xfrm>
            <a:off x="311700" y="2022050"/>
            <a:ext cx="2655000" cy="29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World of Edibles</a:t>
            </a:r>
            <a:endParaRPr/>
          </a:p>
        </p:txBody>
      </p:sp>
      <p:sp>
        <p:nvSpPr>
          <p:cNvPr id="641" name="Google Shape;641;p9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42" name="Google Shape;64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675" y="1353425"/>
            <a:ext cx="30099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838" y="1277225"/>
            <a:ext cx="2733675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1138" y="3098875"/>
            <a:ext cx="2847975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9625" y="2861974"/>
            <a:ext cx="2619375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Alcohol and Marijuana are Commonly Mixed</a:t>
            </a:r>
            <a:endParaRPr b="1"/>
          </a:p>
        </p:txBody>
      </p:sp>
      <p:sp>
        <p:nvSpPr>
          <p:cNvPr id="651" name="Google Shape;651;p99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833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Consumption of any amount of alcohol with marijuana significantly increases THC levels in the user’s blood.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/>
              <a:t>Anxiety, Nausea and Vomiting, Memory Impairment, Fatigue, Hallucinations, Decreased Coordination</a:t>
            </a: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                                     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652" name="Google Shape;65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476" y="3166125"/>
            <a:ext cx="3832177" cy="197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 School Athlete</a:t>
            </a:r>
            <a:endParaRPr/>
          </a:p>
        </p:txBody>
      </p:sp>
      <p:sp>
        <p:nvSpPr>
          <p:cNvPr id="658" name="Google Shape;658;p1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Started with Casual JUULing 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Developed Addiction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Both Nicotine and THC 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Double Lung Transplant</a:t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https://time.com/5771181/double-lung-transplant-vaping/</a:t>
            </a:r>
            <a:endParaRPr sz="13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 i="1">
                <a:solidFill>
                  <a:schemeClr val="dk1"/>
                </a:solidFill>
              </a:rPr>
              <a:t>January, 2020</a:t>
            </a:r>
            <a:endParaRPr sz="13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2,807 hospitalizations, 68 deaths)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 b="1" i="1">
                <a:solidFill>
                  <a:srgbClr val="000000"/>
                </a:solidFill>
              </a:rPr>
              <a:t>CDC, February 2020</a:t>
            </a:r>
            <a:endParaRPr sz="1300" b="1" i="1">
              <a:solidFill>
                <a:srgbClr val="000000"/>
              </a:solidFill>
            </a:endParaRPr>
          </a:p>
        </p:txBody>
      </p:sp>
      <p:pic>
        <p:nvPicPr>
          <p:cNvPr id="659" name="Google Shape;659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3350" y="-55025"/>
            <a:ext cx="5102249" cy="25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5226" y="2496100"/>
            <a:ext cx="4650368" cy="24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101"/>
          <p:cNvPicPr preferRelativeResize="0"/>
          <p:nvPr/>
        </p:nvPicPr>
        <p:blipFill rotWithShape="1">
          <a:blip r:embed="rId3">
            <a:alphaModFix/>
          </a:blip>
          <a:srcRect l="16639" r="16639"/>
          <a:stretch/>
        </p:blipFill>
        <p:spPr>
          <a:xfrm>
            <a:off x="4661625" y="91025"/>
            <a:ext cx="2230974" cy="22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101"/>
          <p:cNvPicPr preferRelativeResize="0"/>
          <p:nvPr/>
        </p:nvPicPr>
        <p:blipFill rotWithShape="1">
          <a:blip r:embed="rId4">
            <a:alphaModFix/>
          </a:blip>
          <a:srcRect l="16729" r="16723"/>
          <a:stretch/>
        </p:blipFill>
        <p:spPr>
          <a:xfrm>
            <a:off x="7216415" y="385532"/>
            <a:ext cx="1811666" cy="181167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101"/>
          <p:cNvSpPr txBox="1">
            <a:spLocks noGrp="1"/>
          </p:cNvSpPr>
          <p:nvPr>
            <p:ph type="title"/>
          </p:nvPr>
        </p:nvSpPr>
        <p:spPr>
          <a:xfrm>
            <a:off x="311700" y="638175"/>
            <a:ext cx="4512000" cy="19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Covid 19 ….</a:t>
            </a:r>
            <a:endParaRPr/>
          </a:p>
        </p:txBody>
      </p:sp>
      <p:sp>
        <p:nvSpPr>
          <p:cNvPr id="668" name="Google Shape;668;p101"/>
          <p:cNvSpPr txBox="1">
            <a:spLocks noGrp="1"/>
          </p:cNvSpPr>
          <p:nvPr>
            <p:ph type="body" idx="1"/>
          </p:nvPr>
        </p:nvSpPr>
        <p:spPr>
          <a:xfrm>
            <a:off x="317150" y="1292750"/>
            <a:ext cx="4512000" cy="31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THE PERFECT STORM:</a:t>
            </a:r>
            <a:endParaRPr sz="2200"/>
          </a:p>
          <a:p>
            <a:pPr marL="457200" lvl="0" indent="-368300" algn="l" rtl="0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2200"/>
              <a:buChar char="●"/>
            </a:pPr>
            <a:r>
              <a:rPr lang="en" sz="2200" b="1">
                <a:solidFill>
                  <a:srgbClr val="1155CC"/>
                </a:solidFill>
              </a:rPr>
              <a:t>More time on social media</a:t>
            </a:r>
            <a:endParaRPr sz="2200" b="1">
              <a:solidFill>
                <a:srgbClr val="1155CC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b="1">
                <a:solidFill>
                  <a:srgbClr val="1155CC"/>
                </a:solidFill>
              </a:rPr>
              <a:t>Rise in depression and anxiety</a:t>
            </a:r>
            <a:r>
              <a:rPr lang="en" sz="2200"/>
              <a:t>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200"/>
              <a:buChar char="●"/>
            </a:pPr>
            <a:r>
              <a:rPr lang="en" sz="2200" b="1">
                <a:solidFill>
                  <a:srgbClr val="FF0000"/>
                </a:solidFill>
              </a:rPr>
              <a:t>Continued Availability of THC Products </a:t>
            </a:r>
            <a:endParaRPr sz="2200" b="1">
              <a:solidFill>
                <a:srgbClr val="FF0000"/>
              </a:solidFill>
            </a:endParaRPr>
          </a:p>
        </p:txBody>
      </p:sp>
      <p:pic>
        <p:nvPicPr>
          <p:cNvPr id="669" name="Google Shape;669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7150" y="2322000"/>
            <a:ext cx="3048000" cy="24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102"/>
          <p:cNvPicPr preferRelativeResize="0"/>
          <p:nvPr/>
        </p:nvPicPr>
        <p:blipFill rotWithShape="1">
          <a:blip r:embed="rId3">
            <a:alphaModFix/>
          </a:blip>
          <a:srcRect l="16505" r="16505"/>
          <a:stretch/>
        </p:blipFill>
        <p:spPr>
          <a:xfrm>
            <a:off x="3" y="0"/>
            <a:ext cx="3445527" cy="257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02"/>
          <p:cNvPicPr preferRelativeResize="0"/>
          <p:nvPr/>
        </p:nvPicPr>
        <p:blipFill rotWithShape="1">
          <a:blip r:embed="rId4">
            <a:alphaModFix/>
          </a:blip>
          <a:srcRect l="18449" r="18455"/>
          <a:stretch/>
        </p:blipFill>
        <p:spPr>
          <a:xfrm>
            <a:off x="0" y="2571750"/>
            <a:ext cx="3445526" cy="2571751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02"/>
          <p:cNvSpPr txBox="1">
            <a:spLocks noGrp="1"/>
          </p:cNvSpPr>
          <p:nvPr>
            <p:ph type="title"/>
          </p:nvPr>
        </p:nvSpPr>
        <p:spPr>
          <a:xfrm>
            <a:off x="4049125" y="307825"/>
            <a:ext cx="4779300" cy="7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 Data</a:t>
            </a:r>
            <a:endParaRPr/>
          </a:p>
        </p:txBody>
      </p:sp>
      <p:sp>
        <p:nvSpPr>
          <p:cNvPr id="677" name="Google Shape;677;p102"/>
          <p:cNvSpPr txBox="1">
            <a:spLocks noGrp="1"/>
          </p:cNvSpPr>
          <p:nvPr>
            <p:ph type="body" idx="1"/>
          </p:nvPr>
        </p:nvSpPr>
        <p:spPr>
          <a:xfrm>
            <a:off x="4049125" y="1092975"/>
            <a:ext cx="4779300" cy="35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/>
              <a:t>Journal of Adolescent Health, July 2020:</a:t>
            </a:r>
            <a:endParaRPr b="1" i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b="1"/>
              <a:t>Survey of over 1,000 adolescents in Ontario, pre-Covid and 3 weeks into lockdown:</a:t>
            </a:r>
            <a:endParaRPr sz="17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b="1"/>
              <a:t>Numbers of new users did not increase, but use increased overall  (alcohol and marijuana)</a:t>
            </a:r>
            <a:endParaRPr sz="17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More reported using alone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FF0000"/>
                </a:solidFill>
              </a:rPr>
              <a:t>Online parties with alcohol and cannabis use</a:t>
            </a:r>
            <a:endParaRPr sz="17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0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10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84" name="Google Shape;684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4125" y="-1"/>
            <a:ext cx="97522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9"/>
          <p:cNvSpPr txBox="1">
            <a:spLocks noGrp="1"/>
          </p:cNvSpPr>
          <p:nvPr>
            <p:ph type="title"/>
          </p:nvPr>
        </p:nvSpPr>
        <p:spPr>
          <a:xfrm>
            <a:off x="311725" y="653326"/>
            <a:ext cx="3706500" cy="3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Cannabis--The New Big Tobacco </a:t>
            </a:r>
            <a:endParaRPr/>
          </a:p>
        </p:txBody>
      </p:sp>
      <p:sp>
        <p:nvSpPr>
          <p:cNvPr id="381" name="Google Shape;381;p59"/>
          <p:cNvSpPr txBox="1">
            <a:spLocks noGrp="1"/>
          </p:cNvSpPr>
          <p:nvPr>
            <p:ph type="body" idx="1"/>
          </p:nvPr>
        </p:nvSpPr>
        <p:spPr>
          <a:xfrm>
            <a:off x="4620575" y="653325"/>
            <a:ext cx="4211700" cy="44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100% of teens have been exposed to marijuana advertising according to a youth survey conducted in the Cincinnati suburbs. 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Social Media messages decrease teens’ perception of harm of marijuana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Teens who see ads for Medical Marijuana are more likely to use the drug: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b="1"/>
              <a:t>California:  5,000 middle school students, followed from 2010-2017. The number of teens who had seen an ad increased from 25% to 70%; Rates of Use Increased; Higher Rate of Negative Consequences</a:t>
            </a:r>
            <a:endParaRPr sz="14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/>
              <a:t>Drug And Alcohol Dependence, 2018</a:t>
            </a:r>
            <a:endParaRPr i="1"/>
          </a:p>
        </p:txBody>
      </p:sp>
      <p:pic>
        <p:nvPicPr>
          <p:cNvPr id="382" name="Google Shape;38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200" y="1460500"/>
            <a:ext cx="1136125" cy="13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150" y="2307900"/>
            <a:ext cx="1722875" cy="181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0"/>
          <p:cNvSpPr txBox="1">
            <a:spLocks noGrp="1"/>
          </p:cNvSpPr>
          <p:nvPr>
            <p:ph type="title"/>
          </p:nvPr>
        </p:nvSpPr>
        <p:spPr>
          <a:xfrm>
            <a:off x="308775" y="770525"/>
            <a:ext cx="2866800" cy="3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of Legalization</a:t>
            </a:r>
            <a:endParaRPr/>
          </a:p>
        </p:txBody>
      </p:sp>
      <p:sp>
        <p:nvSpPr>
          <p:cNvPr id="389" name="Google Shape;389;p60"/>
          <p:cNvSpPr txBox="1">
            <a:spLocks noGrp="1"/>
          </p:cNvSpPr>
          <p:nvPr>
            <p:ph type="body" idx="1"/>
          </p:nvPr>
        </p:nvSpPr>
        <p:spPr>
          <a:xfrm>
            <a:off x="4022850" y="770525"/>
            <a:ext cx="4919400" cy="38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Survey of 3 million 7th, 9th, and 11th graders in California</a:t>
            </a:r>
            <a:endParaRPr sz="20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/>
              <a:t>Between 2017-2018, and 2018-2019</a:t>
            </a:r>
            <a:endParaRPr sz="1700"/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23% increase in past 30 day marijuana use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18% increase lifetime use</a:t>
            </a:r>
            <a:endParaRPr sz="1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/>
              <a:t>Journal of Studies on Alcohol and Drugs, 2021</a:t>
            </a:r>
            <a:endParaRPr i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96" name="Google Shape;39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58" y="0"/>
            <a:ext cx="90174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62"/>
          <p:cNvPicPr preferRelativeResize="0"/>
          <p:nvPr/>
        </p:nvPicPr>
        <p:blipFill rotWithShape="1">
          <a:blip r:embed="rId3">
            <a:alphaModFix/>
          </a:blip>
          <a:srcRect t="12680" b="12680"/>
          <a:stretch/>
        </p:blipFill>
        <p:spPr>
          <a:xfrm>
            <a:off x="3" y="0"/>
            <a:ext cx="3445527" cy="257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62"/>
          <p:cNvPicPr preferRelativeResize="0"/>
          <p:nvPr/>
        </p:nvPicPr>
        <p:blipFill rotWithShape="1">
          <a:blip r:embed="rId4">
            <a:alphaModFix/>
          </a:blip>
          <a:srcRect l="8130" r="8130"/>
          <a:stretch/>
        </p:blipFill>
        <p:spPr>
          <a:xfrm>
            <a:off x="0" y="2571750"/>
            <a:ext cx="3445527" cy="257175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62"/>
          <p:cNvSpPr txBox="1">
            <a:spLocks noGrp="1"/>
          </p:cNvSpPr>
          <p:nvPr>
            <p:ph type="title"/>
          </p:nvPr>
        </p:nvSpPr>
        <p:spPr>
          <a:xfrm>
            <a:off x="4049125" y="307825"/>
            <a:ext cx="4779300" cy="7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“Not As Bad”</a:t>
            </a:r>
            <a:endParaRPr/>
          </a:p>
        </p:txBody>
      </p:sp>
      <p:sp>
        <p:nvSpPr>
          <p:cNvPr id="404" name="Google Shape;404;p62"/>
          <p:cNvSpPr txBox="1">
            <a:spLocks noGrp="1"/>
          </p:cNvSpPr>
          <p:nvPr>
            <p:ph type="body" idx="1"/>
          </p:nvPr>
        </p:nvSpPr>
        <p:spPr>
          <a:xfrm>
            <a:off x="4054900" y="1808125"/>
            <a:ext cx="4779300" cy="32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But it is bad for you. </a:t>
            </a:r>
            <a:endParaRPr sz="22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b="1"/>
              <a:t>What’s better:  smoking weed or not smoking weed?</a:t>
            </a:r>
            <a:endParaRPr sz="20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 b="1"/>
              <a:t>Would you rather jump off of a 4 story building or a 8 story building?</a:t>
            </a:r>
            <a:endParaRPr sz="20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11" name="Google Shape;41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930"/>
            <a:ext cx="9144000" cy="5075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1742</Words>
  <Application>Microsoft Macintosh PowerPoint</Application>
  <PresentationFormat>On-screen Show (16:9)</PresentationFormat>
  <Paragraphs>215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Roboto</vt:lpstr>
      <vt:lpstr>Arial</vt:lpstr>
      <vt:lpstr>Simple Light</vt:lpstr>
      <vt:lpstr>Geometric</vt:lpstr>
      <vt:lpstr>Cannabis and The Teenage Brain </vt:lpstr>
      <vt:lpstr>The Marijuana Plant</vt:lpstr>
      <vt:lpstr>Why do Teens use drugs?</vt:lpstr>
      <vt:lpstr>Teens Perceive Marijuana as Being Safe  </vt:lpstr>
      <vt:lpstr>Big Cannabis--The New Big Tobacco </vt:lpstr>
      <vt:lpstr>Effect of Legalization</vt:lpstr>
      <vt:lpstr>PowerPoint Presentation</vt:lpstr>
      <vt:lpstr>“Not As Bad”</vt:lpstr>
      <vt:lpstr>PowerPoint Presentation</vt:lpstr>
      <vt:lpstr>“Natural”</vt:lpstr>
      <vt:lpstr>PowerPoint Presentation</vt:lpstr>
      <vt:lpstr>It is Addictive</vt:lpstr>
      <vt:lpstr>PowerPoint Presentation</vt:lpstr>
      <vt:lpstr>While you can’t “OD”...</vt:lpstr>
      <vt:lpstr>PowerPoint Presentation</vt:lpstr>
      <vt:lpstr>Marijuana Is Not a Medicine</vt:lpstr>
      <vt:lpstr>PowerPoint Presentation</vt:lpstr>
      <vt:lpstr>Marijuana is Legal</vt:lpstr>
      <vt:lpstr>Massachusetts Youth Risk Behavior Survey, 2019</vt:lpstr>
      <vt:lpstr>Parents play a vital role</vt:lpstr>
      <vt:lpstr>Talking to a Teen Who is Using Marijuana</vt:lpstr>
      <vt:lpstr>Acute Physical Effects </vt:lpstr>
      <vt:lpstr>Respiratory Side Effects</vt:lpstr>
      <vt:lpstr>Endocrine Side Effects in Males</vt:lpstr>
      <vt:lpstr>GI side effects</vt:lpstr>
      <vt:lpstr>Cannabis Hyperemesis Syndrome</vt:lpstr>
      <vt:lpstr>Cannabis Hyperemesis Syndrome</vt:lpstr>
      <vt:lpstr>The Brain is Hijacked</vt:lpstr>
      <vt:lpstr>THC and The Brain</vt:lpstr>
      <vt:lpstr>Psychiatric and Neurological Effects</vt:lpstr>
      <vt:lpstr>“Dumbing of The Brain”</vt:lpstr>
      <vt:lpstr>Impaired Driving</vt:lpstr>
      <vt:lpstr>Cannabis Use Disorder</vt:lpstr>
      <vt:lpstr>PowerPoint Presentation</vt:lpstr>
      <vt:lpstr>Cannabis Use Disorder</vt:lpstr>
      <vt:lpstr>Gateway Drug</vt:lpstr>
      <vt:lpstr>Cannabis Use increases risk for Opioid Use  Gateway Drug</vt:lpstr>
      <vt:lpstr>Dabbing</vt:lpstr>
      <vt:lpstr>Dabbing</vt:lpstr>
      <vt:lpstr>Marijuana Vaping</vt:lpstr>
      <vt:lpstr>2019 Data</vt:lpstr>
      <vt:lpstr>Edibles</vt:lpstr>
      <vt:lpstr>The World of Edibles</vt:lpstr>
      <vt:lpstr>The World of Edibles</vt:lpstr>
      <vt:lpstr>Alcohol and Marijuana are Commonly Mixed</vt:lpstr>
      <vt:lpstr>High School Athlete</vt:lpstr>
      <vt:lpstr>Covid 19 ….</vt:lpstr>
      <vt:lpstr>2020 Data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Cannabis and The Teenage Brain</dc:title>
  <dc:creator>Karen Shannon</dc:creator>
  <cp:lastModifiedBy>karen campbell</cp:lastModifiedBy>
  <cp:revision>2</cp:revision>
  <dcterms:modified xsi:type="dcterms:W3CDTF">2021-06-20T20:53:42Z</dcterms:modified>
</cp:coreProperties>
</file>